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32"/>
  </p:notesMasterIdLst>
  <p:sldIdLst>
    <p:sldId id="256" r:id="rId2"/>
    <p:sldId id="267" r:id="rId3"/>
    <p:sldId id="290" r:id="rId4"/>
    <p:sldId id="285" r:id="rId5"/>
    <p:sldId id="286" r:id="rId6"/>
    <p:sldId id="298" r:id="rId7"/>
    <p:sldId id="266" r:id="rId8"/>
    <p:sldId id="269" r:id="rId9"/>
    <p:sldId id="268" r:id="rId10"/>
    <p:sldId id="291" r:id="rId11"/>
    <p:sldId id="296" r:id="rId12"/>
    <p:sldId id="270" r:id="rId13"/>
    <p:sldId id="275" r:id="rId14"/>
    <p:sldId id="292" r:id="rId15"/>
    <p:sldId id="271" r:id="rId16"/>
    <p:sldId id="277" r:id="rId17"/>
    <p:sldId id="293" r:id="rId18"/>
    <p:sldId id="272" r:id="rId19"/>
    <p:sldId id="287" r:id="rId20"/>
    <p:sldId id="279" r:id="rId21"/>
    <p:sldId id="273" r:id="rId22"/>
    <p:sldId id="274" r:id="rId23"/>
    <p:sldId id="294" r:id="rId24"/>
    <p:sldId id="295" r:id="rId25"/>
    <p:sldId id="280" r:id="rId26"/>
    <p:sldId id="283" r:id="rId27"/>
    <p:sldId id="284" r:id="rId28"/>
    <p:sldId id="288" r:id="rId29"/>
    <p:sldId id="289" r:id="rId30"/>
    <p:sldId id="29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EF1"/>
    <a:srgbClr val="FFFFFF"/>
    <a:srgbClr val="000000"/>
    <a:srgbClr val="878585"/>
    <a:srgbClr val="C3C1C2"/>
    <a:srgbClr val="4472C4"/>
    <a:srgbClr val="C32F2F"/>
    <a:srgbClr val="CFDAF0"/>
    <a:srgbClr val="EFBDBD"/>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54" autoAdjust="0"/>
    <p:restoredTop sz="91889" autoAdjust="0"/>
  </p:normalViewPr>
  <p:slideViewPr>
    <p:cSldViewPr snapToGrid="0">
      <p:cViewPr varScale="1">
        <p:scale>
          <a:sx n="102" d="100"/>
          <a:sy n="102" d="100"/>
        </p:scale>
        <p:origin x="960" y="96"/>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40CFF0-3E11-4AF6-9747-7919C58FBC48}" type="datetimeFigureOut">
              <a:rPr lang="en-US" smtClean="0"/>
              <a:t>4/5/2024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1E9C32-9AD5-4F50-8DB4-01491388DC2B}" type="slidenum">
              <a:rPr lang="en-US" smtClean="0"/>
              <a:t>‹#›</a:t>
            </a:fld>
            <a:endParaRPr lang="en-US"/>
          </a:p>
        </p:txBody>
      </p:sp>
    </p:spTree>
    <p:extLst>
      <p:ext uri="{BB962C8B-B14F-4D97-AF65-F5344CB8AC3E}">
        <p14:creationId xmlns:p14="http://schemas.microsoft.com/office/powerpoint/2010/main" val="3916573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1E9C32-9AD5-4F50-8DB4-01491388DC2B}" type="slidenum">
              <a:rPr lang="en-US" smtClean="0"/>
              <a:t>2</a:t>
            </a:fld>
            <a:endParaRPr lang="en-US"/>
          </a:p>
        </p:txBody>
      </p:sp>
    </p:spTree>
    <p:extLst>
      <p:ext uri="{BB962C8B-B14F-4D97-AF65-F5344CB8AC3E}">
        <p14:creationId xmlns:p14="http://schemas.microsoft.com/office/powerpoint/2010/main" val="191940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14</a:t>
            </a:fld>
            <a:endParaRPr lang="en-US"/>
          </a:p>
        </p:txBody>
      </p:sp>
    </p:spTree>
    <p:extLst>
      <p:ext uri="{BB962C8B-B14F-4D97-AF65-F5344CB8AC3E}">
        <p14:creationId xmlns:p14="http://schemas.microsoft.com/office/powerpoint/2010/main" val="681034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15</a:t>
            </a:fld>
            <a:endParaRPr lang="en-US"/>
          </a:p>
        </p:txBody>
      </p:sp>
    </p:spTree>
    <p:extLst>
      <p:ext uri="{BB962C8B-B14F-4D97-AF65-F5344CB8AC3E}">
        <p14:creationId xmlns:p14="http://schemas.microsoft.com/office/powerpoint/2010/main" val="22418712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16</a:t>
            </a:fld>
            <a:endParaRPr lang="en-US"/>
          </a:p>
        </p:txBody>
      </p:sp>
    </p:spTree>
    <p:extLst>
      <p:ext uri="{BB962C8B-B14F-4D97-AF65-F5344CB8AC3E}">
        <p14:creationId xmlns:p14="http://schemas.microsoft.com/office/powerpoint/2010/main" val="7856099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17</a:t>
            </a:fld>
            <a:endParaRPr lang="en-US"/>
          </a:p>
        </p:txBody>
      </p:sp>
    </p:spTree>
    <p:extLst>
      <p:ext uri="{BB962C8B-B14F-4D97-AF65-F5344CB8AC3E}">
        <p14:creationId xmlns:p14="http://schemas.microsoft.com/office/powerpoint/2010/main" val="2730019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18</a:t>
            </a:fld>
            <a:endParaRPr lang="en-US"/>
          </a:p>
        </p:txBody>
      </p:sp>
    </p:spTree>
    <p:extLst>
      <p:ext uri="{BB962C8B-B14F-4D97-AF65-F5344CB8AC3E}">
        <p14:creationId xmlns:p14="http://schemas.microsoft.com/office/powerpoint/2010/main" val="31590245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20</a:t>
            </a:fld>
            <a:endParaRPr lang="en-US"/>
          </a:p>
        </p:txBody>
      </p:sp>
    </p:spTree>
    <p:extLst>
      <p:ext uri="{BB962C8B-B14F-4D97-AF65-F5344CB8AC3E}">
        <p14:creationId xmlns:p14="http://schemas.microsoft.com/office/powerpoint/2010/main" val="1563561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21</a:t>
            </a:fld>
            <a:endParaRPr lang="en-US"/>
          </a:p>
        </p:txBody>
      </p:sp>
    </p:spTree>
    <p:extLst>
      <p:ext uri="{BB962C8B-B14F-4D97-AF65-F5344CB8AC3E}">
        <p14:creationId xmlns:p14="http://schemas.microsoft.com/office/powerpoint/2010/main" val="2098758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22</a:t>
            </a:fld>
            <a:endParaRPr lang="en-US"/>
          </a:p>
        </p:txBody>
      </p:sp>
    </p:spTree>
    <p:extLst>
      <p:ext uri="{BB962C8B-B14F-4D97-AF65-F5344CB8AC3E}">
        <p14:creationId xmlns:p14="http://schemas.microsoft.com/office/powerpoint/2010/main" val="33303405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1E9C32-9AD5-4F50-8DB4-01491388DC2B}" type="slidenum">
              <a:rPr lang="en-US" smtClean="0"/>
              <a:t>23</a:t>
            </a:fld>
            <a:endParaRPr lang="en-US"/>
          </a:p>
        </p:txBody>
      </p:sp>
    </p:spTree>
    <p:extLst>
      <p:ext uri="{BB962C8B-B14F-4D97-AF65-F5344CB8AC3E}">
        <p14:creationId xmlns:p14="http://schemas.microsoft.com/office/powerpoint/2010/main" val="31175841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1E9C32-9AD5-4F50-8DB4-01491388DC2B}" type="slidenum">
              <a:rPr lang="en-US" smtClean="0"/>
              <a:t>24</a:t>
            </a:fld>
            <a:endParaRPr lang="en-US"/>
          </a:p>
        </p:txBody>
      </p:sp>
    </p:spTree>
    <p:extLst>
      <p:ext uri="{BB962C8B-B14F-4D97-AF65-F5344CB8AC3E}">
        <p14:creationId xmlns:p14="http://schemas.microsoft.com/office/powerpoint/2010/main" val="924046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461BA-CCA6-6BC8-68EF-178AB0E38E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744FA4-958A-A73E-3FC9-435E25699B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EDBBF1-82BE-911E-FBAC-77DABF39A908}"/>
              </a:ext>
            </a:extLst>
          </p:cNvPr>
          <p:cNvSpPr>
            <a:spLocks noGrp="1"/>
          </p:cNvSpPr>
          <p:nvPr>
            <p:ph type="body" idx="1"/>
          </p:nvPr>
        </p:nvSpPr>
        <p:spPr/>
        <p:txBody>
          <a:bodyPr/>
          <a:lstStyle/>
          <a:p>
            <a:r>
              <a:rPr lang="en-US" dirty="0"/>
              <a:t>https://satijalab.org/seurat/articles/sctransform_vignette</a:t>
            </a:r>
          </a:p>
        </p:txBody>
      </p:sp>
      <p:sp>
        <p:nvSpPr>
          <p:cNvPr id="4" name="Slide Number Placeholder 3">
            <a:extLst>
              <a:ext uri="{FF2B5EF4-FFF2-40B4-BE49-F238E27FC236}">
                <a16:creationId xmlns:a16="http://schemas.microsoft.com/office/drawing/2014/main" id="{A1C49E0B-4830-F8A3-1CD7-3AA3190CBC26}"/>
              </a:ext>
            </a:extLst>
          </p:cNvPr>
          <p:cNvSpPr>
            <a:spLocks noGrp="1"/>
          </p:cNvSpPr>
          <p:nvPr>
            <p:ph type="sldNum" sz="quarter" idx="5"/>
          </p:nvPr>
        </p:nvSpPr>
        <p:spPr/>
        <p:txBody>
          <a:bodyPr/>
          <a:lstStyle/>
          <a:p>
            <a:fld id="{121E9C32-9AD5-4F50-8DB4-01491388DC2B}" type="slidenum">
              <a:rPr lang="en-US" smtClean="0"/>
              <a:t>4</a:t>
            </a:fld>
            <a:endParaRPr lang="en-US"/>
          </a:p>
        </p:txBody>
      </p:sp>
    </p:spTree>
    <p:extLst>
      <p:ext uri="{BB962C8B-B14F-4D97-AF65-F5344CB8AC3E}">
        <p14:creationId xmlns:p14="http://schemas.microsoft.com/office/powerpoint/2010/main" val="686640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E39D3-C1F1-72D9-F66A-22891A35A2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7008FC-AA66-0834-8736-0BB68467E6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83B80E-DE5B-E81D-3842-F4D90F3BF666}"/>
              </a:ext>
            </a:extLst>
          </p:cNvPr>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a:extLst>
              <a:ext uri="{FF2B5EF4-FFF2-40B4-BE49-F238E27FC236}">
                <a16:creationId xmlns:a16="http://schemas.microsoft.com/office/drawing/2014/main" id="{85E9BD82-EC94-76F7-C97E-7F361A1D778B}"/>
              </a:ext>
            </a:extLst>
          </p:cNvPr>
          <p:cNvSpPr>
            <a:spLocks noGrp="1"/>
          </p:cNvSpPr>
          <p:nvPr>
            <p:ph type="sldNum" sz="quarter" idx="5"/>
          </p:nvPr>
        </p:nvSpPr>
        <p:spPr/>
        <p:txBody>
          <a:bodyPr/>
          <a:lstStyle/>
          <a:p>
            <a:fld id="{121E9C32-9AD5-4F50-8DB4-01491388DC2B}" type="slidenum">
              <a:rPr lang="en-US" smtClean="0"/>
              <a:t>5</a:t>
            </a:fld>
            <a:endParaRPr lang="en-US"/>
          </a:p>
        </p:txBody>
      </p:sp>
    </p:spTree>
    <p:extLst>
      <p:ext uri="{BB962C8B-B14F-4D97-AF65-F5344CB8AC3E}">
        <p14:creationId xmlns:p14="http://schemas.microsoft.com/office/powerpoint/2010/main" val="3647180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7</a:t>
            </a:fld>
            <a:endParaRPr lang="en-US"/>
          </a:p>
        </p:txBody>
      </p:sp>
    </p:spTree>
    <p:extLst>
      <p:ext uri="{BB962C8B-B14F-4D97-AF65-F5344CB8AC3E}">
        <p14:creationId xmlns:p14="http://schemas.microsoft.com/office/powerpoint/2010/main" val="3530663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8</a:t>
            </a:fld>
            <a:endParaRPr lang="en-US"/>
          </a:p>
        </p:txBody>
      </p:sp>
    </p:spTree>
    <p:extLst>
      <p:ext uri="{BB962C8B-B14F-4D97-AF65-F5344CB8AC3E}">
        <p14:creationId xmlns:p14="http://schemas.microsoft.com/office/powerpoint/2010/main" val="4130375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9</a:t>
            </a:fld>
            <a:endParaRPr lang="en-US"/>
          </a:p>
        </p:txBody>
      </p:sp>
    </p:spTree>
    <p:extLst>
      <p:ext uri="{BB962C8B-B14F-4D97-AF65-F5344CB8AC3E}">
        <p14:creationId xmlns:p14="http://schemas.microsoft.com/office/powerpoint/2010/main" val="2322733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10</a:t>
            </a:fld>
            <a:endParaRPr lang="en-US"/>
          </a:p>
        </p:txBody>
      </p:sp>
    </p:spTree>
    <p:extLst>
      <p:ext uri="{BB962C8B-B14F-4D97-AF65-F5344CB8AC3E}">
        <p14:creationId xmlns:p14="http://schemas.microsoft.com/office/powerpoint/2010/main" val="2005916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12</a:t>
            </a:fld>
            <a:endParaRPr lang="en-US"/>
          </a:p>
        </p:txBody>
      </p:sp>
    </p:spTree>
    <p:extLst>
      <p:ext uri="{BB962C8B-B14F-4D97-AF65-F5344CB8AC3E}">
        <p14:creationId xmlns:p14="http://schemas.microsoft.com/office/powerpoint/2010/main" val="448654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13</a:t>
            </a:fld>
            <a:endParaRPr lang="en-US"/>
          </a:p>
        </p:txBody>
      </p:sp>
    </p:spTree>
    <p:extLst>
      <p:ext uri="{BB962C8B-B14F-4D97-AF65-F5344CB8AC3E}">
        <p14:creationId xmlns:p14="http://schemas.microsoft.com/office/powerpoint/2010/main" val="2112383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85BCB-E3B8-07B8-F935-20391976AE50}"/>
              </a:ext>
            </a:extLst>
          </p:cNvPr>
          <p:cNvSpPr>
            <a:spLocks noGrp="1"/>
          </p:cNvSpPr>
          <p:nvPr>
            <p:ph type="ctrTitle"/>
          </p:nvPr>
        </p:nvSpPr>
        <p:spPr>
          <a:xfrm>
            <a:off x="1524000" y="1122363"/>
            <a:ext cx="9144000" cy="2387600"/>
          </a:xfrm>
        </p:spPr>
        <p:txBody>
          <a:bodyPr anchor="b"/>
          <a:lstStyle>
            <a:lvl1pPr algn="ctr">
              <a:defRPr sz="60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FCBC591-4310-F7A1-0C2B-41C2A92FC00D}"/>
              </a:ext>
            </a:extLst>
          </p:cNvPr>
          <p:cNvSpPr>
            <a:spLocks noGrp="1"/>
          </p:cNvSpPr>
          <p:nvPr>
            <p:ph type="subTitle" idx="1"/>
          </p:nvPr>
        </p:nvSpPr>
        <p:spPr>
          <a:xfrm>
            <a:off x="1524000" y="3602038"/>
            <a:ext cx="9144000" cy="1655762"/>
          </a:xfrm>
        </p:spPr>
        <p:txBody>
          <a:bodyPr/>
          <a:lstStyle>
            <a:lvl1pPr marL="0" indent="0" algn="ctr">
              <a:buNone/>
              <a:defRPr sz="2400">
                <a:solidFill>
                  <a:srgbClr val="CC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52A9D8B-214E-BBC5-816C-30B8814B61E8}"/>
              </a:ext>
            </a:extLst>
          </p:cNvPr>
          <p:cNvSpPr>
            <a:spLocks noGrp="1"/>
          </p:cNvSpPr>
          <p:nvPr>
            <p:ph type="dt" sz="half" idx="10"/>
          </p:nvPr>
        </p:nvSpPr>
        <p:spPr/>
        <p:txBody>
          <a:bodyPr/>
          <a:lstStyle/>
          <a:p>
            <a:fld id="{9F69634C-F75C-45F7-A87A-C5E2AF3ECA41}" type="datetimeFigureOut">
              <a:rPr lang="en-US" smtClean="0"/>
              <a:t>4/5/2024</a:t>
            </a:fld>
            <a:endParaRPr lang="en-US"/>
          </a:p>
        </p:txBody>
      </p:sp>
      <p:sp>
        <p:nvSpPr>
          <p:cNvPr id="5" name="Footer Placeholder 4">
            <a:extLst>
              <a:ext uri="{FF2B5EF4-FFF2-40B4-BE49-F238E27FC236}">
                <a16:creationId xmlns:a16="http://schemas.microsoft.com/office/drawing/2014/main" id="{7C4C54AA-25DA-40A4-4E68-B7A38DD02B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2688ED-A527-96A5-50BC-933A8F84555F}"/>
              </a:ext>
            </a:extLst>
          </p:cNvPr>
          <p:cNvSpPr>
            <a:spLocks noGrp="1"/>
          </p:cNvSpPr>
          <p:nvPr>
            <p:ph type="sldNum" sz="quarter" idx="12"/>
          </p:nvPr>
        </p:nvSpPr>
        <p:spPr>
          <a:xfrm>
            <a:off x="7128443" y="6492875"/>
            <a:ext cx="2743200" cy="365125"/>
          </a:xfrm>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1656874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4D80-0A90-4E53-A15F-BEE0809AFF99}"/>
              </a:ext>
            </a:extLst>
          </p:cNvPr>
          <p:cNvSpPr>
            <a:spLocks noGrp="1"/>
          </p:cNvSpPr>
          <p:nvPr>
            <p:ph type="title"/>
          </p:nvPr>
        </p:nvSpPr>
        <p:spPr>
          <a:xfrm>
            <a:off x="0" y="0"/>
            <a:ext cx="12192000" cy="629173"/>
          </a:xfrm>
          <a:solidFill>
            <a:srgbClr val="A50021"/>
          </a:solidFill>
        </p:spPr>
        <p:txBody>
          <a:bodyPr>
            <a:normAutofit/>
          </a:bodyPr>
          <a:lstStyle>
            <a:lvl1pPr>
              <a:defRPr sz="360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91A227F-3F03-F1D8-30CC-FF2A86391070}"/>
              </a:ext>
            </a:extLst>
          </p:cNvPr>
          <p:cNvSpPr>
            <a:spLocks noGrp="1"/>
          </p:cNvSpPr>
          <p:nvPr>
            <p:ph type="dt" sz="half" idx="10"/>
          </p:nvPr>
        </p:nvSpPr>
        <p:spPr/>
        <p:txBody>
          <a:bodyPr/>
          <a:lstStyle/>
          <a:p>
            <a:fld id="{9F69634C-F75C-45F7-A87A-C5E2AF3ECA41}" type="datetimeFigureOut">
              <a:rPr lang="en-US" smtClean="0"/>
              <a:t>4/5/2024</a:t>
            </a:fld>
            <a:endParaRPr lang="en-US"/>
          </a:p>
        </p:txBody>
      </p:sp>
      <p:sp>
        <p:nvSpPr>
          <p:cNvPr id="4" name="Footer Placeholder 3">
            <a:extLst>
              <a:ext uri="{FF2B5EF4-FFF2-40B4-BE49-F238E27FC236}">
                <a16:creationId xmlns:a16="http://schemas.microsoft.com/office/drawing/2014/main" id="{C9759D64-3DF8-C889-315D-FE22B28175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1BEE87-EA54-6D9E-CF3E-4E95D81E9096}"/>
              </a:ext>
            </a:extLst>
          </p:cNvPr>
          <p:cNvSpPr>
            <a:spLocks noGrp="1"/>
          </p:cNvSpPr>
          <p:nvPr>
            <p:ph type="sldNum" sz="quarter" idx="12"/>
          </p:nvPr>
        </p:nvSpPr>
        <p:spPr>
          <a:xfrm>
            <a:off x="7499058" y="6356350"/>
            <a:ext cx="2743200" cy="365125"/>
          </a:xfrm>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1279605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00314F59-81FE-EF15-6585-435EA55518EE}"/>
              </a:ext>
            </a:extLst>
          </p:cNvPr>
          <p:cNvGrpSpPr/>
          <p:nvPr userDrawn="1"/>
        </p:nvGrpSpPr>
        <p:grpSpPr>
          <a:xfrm>
            <a:off x="291473" y="3682936"/>
            <a:ext cx="1264277" cy="635064"/>
            <a:chOff x="299002" y="659303"/>
            <a:chExt cx="1236904" cy="251922"/>
          </a:xfrm>
        </p:grpSpPr>
        <p:sp>
          <p:nvSpPr>
            <p:cNvPr id="89" name="Rectangle 88">
              <a:extLst>
                <a:ext uri="{FF2B5EF4-FFF2-40B4-BE49-F238E27FC236}">
                  <a16:creationId xmlns:a16="http://schemas.microsoft.com/office/drawing/2014/main" id="{7C24EB25-6572-164E-120B-1FFF252BEC94}"/>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90" name="Rectangle 89">
              <a:extLst>
                <a:ext uri="{FF2B5EF4-FFF2-40B4-BE49-F238E27FC236}">
                  <a16:creationId xmlns:a16="http://schemas.microsoft.com/office/drawing/2014/main" id="{232F5725-B951-ACA6-3B1B-68EEEFC179E2}"/>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41" name="Group 40">
            <a:extLst>
              <a:ext uri="{FF2B5EF4-FFF2-40B4-BE49-F238E27FC236}">
                <a16:creationId xmlns:a16="http://schemas.microsoft.com/office/drawing/2014/main" id="{3216DDD8-85D7-BD71-606B-6F18E9FE44D5}"/>
              </a:ext>
            </a:extLst>
          </p:cNvPr>
          <p:cNvGrpSpPr/>
          <p:nvPr userDrawn="1"/>
        </p:nvGrpSpPr>
        <p:grpSpPr>
          <a:xfrm>
            <a:off x="401771" y="3085201"/>
            <a:ext cx="976179" cy="261249"/>
            <a:chOff x="299002" y="659303"/>
            <a:chExt cx="1236904" cy="251922"/>
          </a:xfrm>
        </p:grpSpPr>
        <p:sp>
          <p:nvSpPr>
            <p:cNvPr id="42" name="Rectangle 41">
              <a:extLst>
                <a:ext uri="{FF2B5EF4-FFF2-40B4-BE49-F238E27FC236}">
                  <a16:creationId xmlns:a16="http://schemas.microsoft.com/office/drawing/2014/main" id="{5D6B26A5-C5EC-BD31-A6A0-5198B6E7B6AA}"/>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87" name="Rectangle 86">
              <a:extLst>
                <a:ext uri="{FF2B5EF4-FFF2-40B4-BE49-F238E27FC236}">
                  <a16:creationId xmlns:a16="http://schemas.microsoft.com/office/drawing/2014/main" id="{2F32CA1A-AF5B-0D95-B6D8-59A5250C895B}"/>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8" name="Group 37">
            <a:extLst>
              <a:ext uri="{FF2B5EF4-FFF2-40B4-BE49-F238E27FC236}">
                <a16:creationId xmlns:a16="http://schemas.microsoft.com/office/drawing/2014/main" id="{87802E91-E20A-3658-DF7F-1AA2093C3457}"/>
              </a:ext>
            </a:extLst>
          </p:cNvPr>
          <p:cNvGrpSpPr/>
          <p:nvPr userDrawn="1"/>
        </p:nvGrpSpPr>
        <p:grpSpPr>
          <a:xfrm>
            <a:off x="233836" y="2368737"/>
            <a:ext cx="1340964" cy="285563"/>
            <a:chOff x="299002" y="659303"/>
            <a:chExt cx="1236904" cy="251922"/>
          </a:xfrm>
        </p:grpSpPr>
        <p:sp>
          <p:nvSpPr>
            <p:cNvPr id="39" name="Rectangle 38">
              <a:extLst>
                <a:ext uri="{FF2B5EF4-FFF2-40B4-BE49-F238E27FC236}">
                  <a16:creationId xmlns:a16="http://schemas.microsoft.com/office/drawing/2014/main" id="{A7D5A44B-B5F1-E30A-6B34-1357A1F23F35}"/>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40" name="Rectangle 39">
              <a:extLst>
                <a:ext uri="{FF2B5EF4-FFF2-40B4-BE49-F238E27FC236}">
                  <a16:creationId xmlns:a16="http://schemas.microsoft.com/office/drawing/2014/main" id="{B1CB76C2-F061-C060-C61E-A38E9AA6DADB}"/>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5" name="Group 34">
            <a:extLst>
              <a:ext uri="{FF2B5EF4-FFF2-40B4-BE49-F238E27FC236}">
                <a16:creationId xmlns:a16="http://schemas.microsoft.com/office/drawing/2014/main" id="{527D4DBB-D818-2E24-56A8-351119951AA4}"/>
              </a:ext>
            </a:extLst>
          </p:cNvPr>
          <p:cNvGrpSpPr/>
          <p:nvPr userDrawn="1"/>
        </p:nvGrpSpPr>
        <p:grpSpPr>
          <a:xfrm>
            <a:off x="401771" y="1819677"/>
            <a:ext cx="1055553" cy="253597"/>
            <a:chOff x="299002" y="659303"/>
            <a:chExt cx="1236904" cy="251922"/>
          </a:xfrm>
        </p:grpSpPr>
        <p:sp>
          <p:nvSpPr>
            <p:cNvPr id="36" name="Rectangle 35">
              <a:extLst>
                <a:ext uri="{FF2B5EF4-FFF2-40B4-BE49-F238E27FC236}">
                  <a16:creationId xmlns:a16="http://schemas.microsoft.com/office/drawing/2014/main" id="{BF73C2FA-C132-33C2-D08F-357D2C9156CA}"/>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37" name="Rectangle 36">
              <a:extLst>
                <a:ext uri="{FF2B5EF4-FFF2-40B4-BE49-F238E27FC236}">
                  <a16:creationId xmlns:a16="http://schemas.microsoft.com/office/drawing/2014/main" id="{6F7F63D9-2EA9-E894-446B-14189FD9A4A6}"/>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2" name="Group 31">
            <a:extLst>
              <a:ext uri="{FF2B5EF4-FFF2-40B4-BE49-F238E27FC236}">
                <a16:creationId xmlns:a16="http://schemas.microsoft.com/office/drawing/2014/main" id="{A9ADCDD7-B32E-5535-F5FC-83E4F7CFD556}"/>
              </a:ext>
            </a:extLst>
          </p:cNvPr>
          <p:cNvGrpSpPr/>
          <p:nvPr userDrawn="1"/>
        </p:nvGrpSpPr>
        <p:grpSpPr>
          <a:xfrm>
            <a:off x="414091" y="1233088"/>
            <a:ext cx="973384" cy="251922"/>
            <a:chOff x="299002" y="659303"/>
            <a:chExt cx="1236904" cy="251922"/>
          </a:xfrm>
        </p:grpSpPr>
        <p:sp>
          <p:nvSpPr>
            <p:cNvPr id="33" name="Rectangle 32">
              <a:extLst>
                <a:ext uri="{FF2B5EF4-FFF2-40B4-BE49-F238E27FC236}">
                  <a16:creationId xmlns:a16="http://schemas.microsoft.com/office/drawing/2014/main" id="{4B28CDBD-1B56-BE61-7F67-6C4732E6C477}"/>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34" name="Rectangle 33">
              <a:extLst>
                <a:ext uri="{FF2B5EF4-FFF2-40B4-BE49-F238E27FC236}">
                  <a16:creationId xmlns:a16="http://schemas.microsoft.com/office/drawing/2014/main" id="{9382E950-23BE-4675-D025-AD7CFEC5B5CD}"/>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1" name="Group 30">
            <a:extLst>
              <a:ext uri="{FF2B5EF4-FFF2-40B4-BE49-F238E27FC236}">
                <a16:creationId xmlns:a16="http://schemas.microsoft.com/office/drawing/2014/main" id="{5B4111E3-D16A-CA7F-75DE-162FF4596F6A}"/>
              </a:ext>
            </a:extLst>
          </p:cNvPr>
          <p:cNvGrpSpPr/>
          <p:nvPr userDrawn="1"/>
        </p:nvGrpSpPr>
        <p:grpSpPr>
          <a:xfrm>
            <a:off x="299002" y="659303"/>
            <a:ext cx="1236904" cy="251922"/>
            <a:chOff x="299002" y="659303"/>
            <a:chExt cx="1236904" cy="251922"/>
          </a:xfrm>
        </p:grpSpPr>
        <p:sp>
          <p:nvSpPr>
            <p:cNvPr id="30" name="Rectangle 29">
              <a:extLst>
                <a:ext uri="{FF2B5EF4-FFF2-40B4-BE49-F238E27FC236}">
                  <a16:creationId xmlns:a16="http://schemas.microsoft.com/office/drawing/2014/main" id="{1482131E-CC8B-90B4-5536-53DFF8D97BE4}"/>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9" name="Rectangle 28">
              <a:extLst>
                <a:ext uri="{FF2B5EF4-FFF2-40B4-BE49-F238E27FC236}">
                  <a16:creationId xmlns:a16="http://schemas.microsoft.com/office/drawing/2014/main" id="{60503DE7-17D4-7EB4-F284-4B384E7D93C9}"/>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44" name="Group 43">
            <a:extLst>
              <a:ext uri="{FF2B5EF4-FFF2-40B4-BE49-F238E27FC236}">
                <a16:creationId xmlns:a16="http://schemas.microsoft.com/office/drawing/2014/main" id="{1F20862B-744C-AF84-19F7-F36D58D2A5A8}"/>
              </a:ext>
            </a:extLst>
          </p:cNvPr>
          <p:cNvGrpSpPr/>
          <p:nvPr userDrawn="1"/>
        </p:nvGrpSpPr>
        <p:grpSpPr>
          <a:xfrm>
            <a:off x="-6977" y="602606"/>
            <a:ext cx="1802171" cy="509230"/>
            <a:chOff x="-58733" y="576728"/>
            <a:chExt cx="1802171" cy="509230"/>
          </a:xfrm>
        </p:grpSpPr>
        <p:sp>
          <p:nvSpPr>
            <p:cNvPr id="45" name="Rectangle 44">
              <a:extLst>
                <a:ext uri="{FF2B5EF4-FFF2-40B4-BE49-F238E27FC236}">
                  <a16:creationId xmlns:a16="http://schemas.microsoft.com/office/drawing/2014/main" id="{0D2D5162-F909-AB69-4C4E-B291EB58C156}"/>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46" name="TextBox 45">
              <a:extLst>
                <a:ext uri="{FF2B5EF4-FFF2-40B4-BE49-F238E27FC236}">
                  <a16:creationId xmlns:a16="http://schemas.microsoft.com/office/drawing/2014/main" id="{ED0DAB55-EE1D-C47F-1CA4-B5EEA6295347}"/>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47" name="TextBox 46">
              <a:extLst>
                <a:ext uri="{FF2B5EF4-FFF2-40B4-BE49-F238E27FC236}">
                  <a16:creationId xmlns:a16="http://schemas.microsoft.com/office/drawing/2014/main" id="{EBDE183D-5470-A506-5155-1FD0BAA57BBD}"/>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2" name="Title 1">
            <a:extLst>
              <a:ext uri="{FF2B5EF4-FFF2-40B4-BE49-F238E27FC236}">
                <a16:creationId xmlns:a16="http://schemas.microsoft.com/office/drawing/2014/main" id="{BD9F4D80-0A90-4E53-A15F-BEE0809AFF99}"/>
              </a:ext>
            </a:extLst>
          </p:cNvPr>
          <p:cNvSpPr>
            <a:spLocks noGrp="1"/>
          </p:cNvSpPr>
          <p:nvPr>
            <p:ph type="title"/>
          </p:nvPr>
        </p:nvSpPr>
        <p:spPr>
          <a:xfrm>
            <a:off x="0" y="0"/>
            <a:ext cx="12192000" cy="629173"/>
          </a:xfrm>
          <a:solidFill>
            <a:srgbClr val="A50021"/>
          </a:solidFill>
        </p:spPr>
        <p:txBody>
          <a:bodyPr>
            <a:normAutofit/>
          </a:bodyPr>
          <a:lstStyle>
            <a:lvl1pPr>
              <a:defRPr sz="3600">
                <a:solidFill>
                  <a:schemeClr val="bg1"/>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C91A227F-3F03-F1D8-30CC-FF2A86391070}"/>
              </a:ext>
            </a:extLst>
          </p:cNvPr>
          <p:cNvSpPr>
            <a:spLocks noGrp="1"/>
          </p:cNvSpPr>
          <p:nvPr>
            <p:ph type="dt" sz="half" idx="10"/>
          </p:nvPr>
        </p:nvSpPr>
        <p:spPr>
          <a:xfrm>
            <a:off x="1949743" y="6538912"/>
            <a:ext cx="2743200" cy="365125"/>
          </a:xfrm>
        </p:spPr>
        <p:txBody>
          <a:bodyPr/>
          <a:lstStyle/>
          <a:p>
            <a:fld id="{9F69634C-F75C-45F7-A87A-C5E2AF3ECA41}" type="datetimeFigureOut">
              <a:rPr lang="en-US" smtClean="0"/>
              <a:t>4/5/2024</a:t>
            </a:fld>
            <a:endParaRPr lang="en-US"/>
          </a:p>
        </p:txBody>
      </p:sp>
      <p:sp>
        <p:nvSpPr>
          <p:cNvPr id="4" name="Footer Placeholder 3">
            <a:extLst>
              <a:ext uri="{FF2B5EF4-FFF2-40B4-BE49-F238E27FC236}">
                <a16:creationId xmlns:a16="http://schemas.microsoft.com/office/drawing/2014/main" id="{C9759D64-3DF8-C889-315D-FE22B2817527}"/>
              </a:ext>
            </a:extLst>
          </p:cNvPr>
          <p:cNvSpPr>
            <a:spLocks noGrp="1"/>
          </p:cNvSpPr>
          <p:nvPr>
            <p:ph type="ftr" sz="quarter" idx="11"/>
          </p:nvPr>
        </p:nvSpPr>
        <p:spPr>
          <a:xfrm>
            <a:off x="4038600" y="6550251"/>
            <a:ext cx="4114800" cy="365125"/>
          </a:xfrm>
        </p:spPr>
        <p:txBody>
          <a:bodyPr/>
          <a:lstStyle/>
          <a:p>
            <a:endParaRPr lang="en-US"/>
          </a:p>
        </p:txBody>
      </p:sp>
      <p:sp>
        <p:nvSpPr>
          <p:cNvPr id="5" name="Slide Number Placeholder 4">
            <a:extLst>
              <a:ext uri="{FF2B5EF4-FFF2-40B4-BE49-F238E27FC236}">
                <a16:creationId xmlns:a16="http://schemas.microsoft.com/office/drawing/2014/main" id="{A71BEE87-EA54-6D9E-CF3E-4E95D81E9096}"/>
              </a:ext>
            </a:extLst>
          </p:cNvPr>
          <p:cNvSpPr>
            <a:spLocks noGrp="1"/>
          </p:cNvSpPr>
          <p:nvPr>
            <p:ph type="sldNum" sz="quarter" idx="12"/>
          </p:nvPr>
        </p:nvSpPr>
        <p:spPr>
          <a:xfrm>
            <a:off x="7194258" y="6550250"/>
            <a:ext cx="2743200" cy="365125"/>
          </a:xfrm>
        </p:spPr>
        <p:txBody>
          <a:bodyPr/>
          <a:lstStyle/>
          <a:p>
            <a:fld id="{76816BD1-AAA5-426D-8624-AA09EE36D028}" type="slidenum">
              <a:rPr lang="en-US" smtClean="0"/>
              <a:t>‹#›</a:t>
            </a:fld>
            <a:endParaRPr lang="en-US"/>
          </a:p>
        </p:txBody>
      </p:sp>
      <p:sp>
        <p:nvSpPr>
          <p:cNvPr id="43" name="Arrow: Right 42">
            <a:extLst>
              <a:ext uri="{FF2B5EF4-FFF2-40B4-BE49-F238E27FC236}">
                <a16:creationId xmlns:a16="http://schemas.microsoft.com/office/drawing/2014/main" id="{8429E112-A16F-6D25-57F9-12DE5BA93172}"/>
              </a:ext>
            </a:extLst>
          </p:cNvPr>
          <p:cNvSpPr/>
          <p:nvPr userDrawn="1"/>
        </p:nvSpPr>
        <p:spPr>
          <a:xfrm rot="5400000">
            <a:off x="831401" y="946066"/>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A41EB06F-0D8F-0639-E0AA-5CD92C0C1AC7}"/>
              </a:ext>
            </a:extLst>
          </p:cNvPr>
          <p:cNvGrpSpPr/>
          <p:nvPr userDrawn="1"/>
        </p:nvGrpSpPr>
        <p:grpSpPr>
          <a:xfrm>
            <a:off x="-27330" y="1220637"/>
            <a:ext cx="1842877" cy="467807"/>
            <a:chOff x="-79086" y="1165285"/>
            <a:chExt cx="1842877" cy="467807"/>
          </a:xfrm>
        </p:grpSpPr>
        <p:sp>
          <p:nvSpPr>
            <p:cNvPr id="49" name="Rectangle 48">
              <a:extLst>
                <a:ext uri="{FF2B5EF4-FFF2-40B4-BE49-F238E27FC236}">
                  <a16:creationId xmlns:a16="http://schemas.microsoft.com/office/drawing/2014/main" id="{16B62322-02B4-0278-8B2E-DDF94E1F4BC6}"/>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TextBox 49">
              <a:extLst>
                <a:ext uri="{FF2B5EF4-FFF2-40B4-BE49-F238E27FC236}">
                  <a16:creationId xmlns:a16="http://schemas.microsoft.com/office/drawing/2014/main" id="{D2202689-8960-63F2-E317-870B584F127F}"/>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51" name="TextBox 50">
              <a:extLst>
                <a:ext uri="{FF2B5EF4-FFF2-40B4-BE49-F238E27FC236}">
                  <a16:creationId xmlns:a16="http://schemas.microsoft.com/office/drawing/2014/main" id="{F7319067-F0AF-1C22-D036-DFA403D37424}"/>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52" name="Group 51">
            <a:extLst>
              <a:ext uri="{FF2B5EF4-FFF2-40B4-BE49-F238E27FC236}">
                <a16:creationId xmlns:a16="http://schemas.microsoft.com/office/drawing/2014/main" id="{7FB2C75F-BBF8-F459-6B41-7684EF34A7C8}"/>
              </a:ext>
            </a:extLst>
          </p:cNvPr>
          <p:cNvGrpSpPr/>
          <p:nvPr userDrawn="1"/>
        </p:nvGrpSpPr>
        <p:grpSpPr>
          <a:xfrm>
            <a:off x="373075" y="1760184"/>
            <a:ext cx="1042066" cy="515839"/>
            <a:chOff x="306971" y="1673082"/>
            <a:chExt cx="1042066" cy="515839"/>
          </a:xfrm>
        </p:grpSpPr>
        <p:sp>
          <p:nvSpPr>
            <p:cNvPr id="53" name="Rectangle 52">
              <a:extLst>
                <a:ext uri="{FF2B5EF4-FFF2-40B4-BE49-F238E27FC236}">
                  <a16:creationId xmlns:a16="http://schemas.microsoft.com/office/drawing/2014/main" id="{C3BB5976-BAD5-F735-9A20-7EED44224286}"/>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54" name="TextBox 53">
              <a:extLst>
                <a:ext uri="{FF2B5EF4-FFF2-40B4-BE49-F238E27FC236}">
                  <a16:creationId xmlns:a16="http://schemas.microsoft.com/office/drawing/2014/main" id="{1F2586BC-39F9-AED3-9ADC-C31F5185B9AD}"/>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55" name="TextBox 54">
              <a:extLst>
                <a:ext uri="{FF2B5EF4-FFF2-40B4-BE49-F238E27FC236}">
                  <a16:creationId xmlns:a16="http://schemas.microsoft.com/office/drawing/2014/main" id="{9578EE88-B822-8911-D521-A85BF5A6506C}"/>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56" name="Group 55">
            <a:extLst>
              <a:ext uri="{FF2B5EF4-FFF2-40B4-BE49-F238E27FC236}">
                <a16:creationId xmlns:a16="http://schemas.microsoft.com/office/drawing/2014/main" id="{7FCF0158-50BD-A47B-C722-8B3973EE641A}"/>
              </a:ext>
            </a:extLst>
          </p:cNvPr>
          <p:cNvGrpSpPr/>
          <p:nvPr userDrawn="1"/>
        </p:nvGrpSpPr>
        <p:grpSpPr>
          <a:xfrm>
            <a:off x="82066" y="2329412"/>
            <a:ext cx="1624084" cy="649813"/>
            <a:chOff x="46979" y="2267710"/>
            <a:chExt cx="1624084" cy="649813"/>
          </a:xfrm>
        </p:grpSpPr>
        <p:sp>
          <p:nvSpPr>
            <p:cNvPr id="57" name="Rectangle 56">
              <a:extLst>
                <a:ext uri="{FF2B5EF4-FFF2-40B4-BE49-F238E27FC236}">
                  <a16:creationId xmlns:a16="http://schemas.microsoft.com/office/drawing/2014/main" id="{805E493E-F161-17BA-B38B-FE6135005BA6}"/>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301B8420-B7CE-4190-648E-E7BB711FBBFE}"/>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59" name="TextBox 58">
              <a:extLst>
                <a:ext uri="{FF2B5EF4-FFF2-40B4-BE49-F238E27FC236}">
                  <a16:creationId xmlns:a16="http://schemas.microsoft.com/office/drawing/2014/main" id="{7BDCFAE8-47DA-F53A-99A9-BE8899336D4F}"/>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60" name="Group 59">
            <a:extLst>
              <a:ext uri="{FF2B5EF4-FFF2-40B4-BE49-F238E27FC236}">
                <a16:creationId xmlns:a16="http://schemas.microsoft.com/office/drawing/2014/main" id="{F77828E1-3057-1620-1242-C40E05776559}"/>
              </a:ext>
            </a:extLst>
          </p:cNvPr>
          <p:cNvGrpSpPr/>
          <p:nvPr userDrawn="1"/>
        </p:nvGrpSpPr>
        <p:grpSpPr>
          <a:xfrm>
            <a:off x="319238" y="3029582"/>
            <a:ext cx="1149740" cy="530821"/>
            <a:chOff x="245062" y="2961530"/>
            <a:chExt cx="1149740" cy="530821"/>
          </a:xfrm>
        </p:grpSpPr>
        <p:sp>
          <p:nvSpPr>
            <p:cNvPr id="61" name="Rectangle 60">
              <a:extLst>
                <a:ext uri="{FF2B5EF4-FFF2-40B4-BE49-F238E27FC236}">
                  <a16:creationId xmlns:a16="http://schemas.microsoft.com/office/drawing/2014/main" id="{CFB111FC-FC65-1332-F37D-9C9BBFDECD3F}"/>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TextBox 61">
              <a:extLst>
                <a:ext uri="{FF2B5EF4-FFF2-40B4-BE49-F238E27FC236}">
                  <a16:creationId xmlns:a16="http://schemas.microsoft.com/office/drawing/2014/main" id="{8D9C3719-D2A1-8FB6-946B-DB5BB63D84E7}"/>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63" name="TextBox 62">
              <a:extLst>
                <a:ext uri="{FF2B5EF4-FFF2-40B4-BE49-F238E27FC236}">
                  <a16:creationId xmlns:a16="http://schemas.microsoft.com/office/drawing/2014/main" id="{D4D867AD-B3FE-1D36-9AF2-B03D1AB52AF7}"/>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64" name="Group 63">
            <a:extLst>
              <a:ext uri="{FF2B5EF4-FFF2-40B4-BE49-F238E27FC236}">
                <a16:creationId xmlns:a16="http://schemas.microsoft.com/office/drawing/2014/main" id="{1341635F-6B91-02EA-55C6-10BF857E4C90}"/>
              </a:ext>
            </a:extLst>
          </p:cNvPr>
          <p:cNvGrpSpPr/>
          <p:nvPr userDrawn="1"/>
        </p:nvGrpSpPr>
        <p:grpSpPr>
          <a:xfrm>
            <a:off x="9059" y="3670676"/>
            <a:ext cx="1770098" cy="858361"/>
            <a:chOff x="-42697" y="3662050"/>
            <a:chExt cx="1770098" cy="858361"/>
          </a:xfrm>
        </p:grpSpPr>
        <p:sp>
          <p:nvSpPr>
            <p:cNvPr id="65" name="Rectangle 64">
              <a:extLst>
                <a:ext uri="{FF2B5EF4-FFF2-40B4-BE49-F238E27FC236}">
                  <a16:creationId xmlns:a16="http://schemas.microsoft.com/office/drawing/2014/main" id="{863D1CEA-DC9D-B940-BDBD-5040FB1A967F}"/>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66" name="TextBox 65">
              <a:extLst>
                <a:ext uri="{FF2B5EF4-FFF2-40B4-BE49-F238E27FC236}">
                  <a16:creationId xmlns:a16="http://schemas.microsoft.com/office/drawing/2014/main" id="{C9C63C76-7CEB-01B0-DB05-023CEB19D906}"/>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67" name="TextBox 66">
              <a:extLst>
                <a:ext uri="{FF2B5EF4-FFF2-40B4-BE49-F238E27FC236}">
                  <a16:creationId xmlns:a16="http://schemas.microsoft.com/office/drawing/2014/main" id="{6FFD3D7D-2186-8430-7E03-EAA98B980C1C}"/>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grpSp>
        <p:nvGrpSpPr>
          <p:cNvPr id="68" name="Group 67">
            <a:extLst>
              <a:ext uri="{FF2B5EF4-FFF2-40B4-BE49-F238E27FC236}">
                <a16:creationId xmlns:a16="http://schemas.microsoft.com/office/drawing/2014/main" id="{F37E6A21-5A4F-AE90-5723-44B438DD70C7}"/>
              </a:ext>
            </a:extLst>
          </p:cNvPr>
          <p:cNvGrpSpPr/>
          <p:nvPr userDrawn="1"/>
        </p:nvGrpSpPr>
        <p:grpSpPr>
          <a:xfrm>
            <a:off x="188762" y="5250846"/>
            <a:ext cx="1410693" cy="638712"/>
            <a:chOff x="105943" y="5254920"/>
            <a:chExt cx="1410693" cy="638712"/>
          </a:xfrm>
        </p:grpSpPr>
        <p:sp>
          <p:nvSpPr>
            <p:cNvPr id="69" name="Rectangle 68">
              <a:extLst>
                <a:ext uri="{FF2B5EF4-FFF2-40B4-BE49-F238E27FC236}">
                  <a16:creationId xmlns:a16="http://schemas.microsoft.com/office/drawing/2014/main" id="{41E8DCDF-B63B-BD4A-6A5D-FEC65842A466}"/>
                </a:ext>
              </a:extLst>
            </p:cNvPr>
            <p:cNvSpPr/>
            <p:nvPr/>
          </p:nvSpPr>
          <p:spPr>
            <a:xfrm>
              <a:off x="297489" y="5303690"/>
              <a:ext cx="1089727" cy="2398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TextBox 69">
              <a:extLst>
                <a:ext uri="{FF2B5EF4-FFF2-40B4-BE49-F238E27FC236}">
                  <a16:creationId xmlns:a16="http://schemas.microsoft.com/office/drawing/2014/main" id="{96A09FF7-85E2-2BBD-4112-AE47751801A2}"/>
                </a:ext>
              </a:extLst>
            </p:cNvPr>
            <p:cNvSpPr txBox="1"/>
            <p:nvPr/>
          </p:nvSpPr>
          <p:spPr>
            <a:xfrm>
              <a:off x="105943" y="5254920"/>
              <a:ext cx="1410693" cy="338554"/>
            </a:xfrm>
            <a:prstGeom prst="rect">
              <a:avLst/>
            </a:prstGeom>
            <a:noFill/>
          </p:spPr>
          <p:txBody>
            <a:bodyPr wrap="square" rtlCol="0">
              <a:spAutoFit/>
            </a:bodyPr>
            <a:lstStyle/>
            <a:p>
              <a:pPr algn="ctr"/>
              <a:r>
                <a:rPr lang="en-US" sz="1600" b="1" dirty="0"/>
                <a:t>Clustering</a:t>
              </a:r>
            </a:p>
          </p:txBody>
        </p:sp>
        <p:sp>
          <p:nvSpPr>
            <p:cNvPr id="71" name="TextBox 70">
              <a:extLst>
                <a:ext uri="{FF2B5EF4-FFF2-40B4-BE49-F238E27FC236}">
                  <a16:creationId xmlns:a16="http://schemas.microsoft.com/office/drawing/2014/main" id="{8913203F-3CAF-4CB6-D2B5-400056DCB75C}"/>
                </a:ext>
              </a:extLst>
            </p:cNvPr>
            <p:cNvSpPr txBox="1"/>
            <p:nvPr/>
          </p:nvSpPr>
          <p:spPr>
            <a:xfrm>
              <a:off x="208654" y="5407986"/>
              <a:ext cx="1267397" cy="485646"/>
            </a:xfrm>
            <a:prstGeom prst="rect">
              <a:avLst/>
            </a:prstGeom>
            <a:noFill/>
          </p:spPr>
          <p:txBody>
            <a:bodyPr wrap="square">
              <a:spAutoFit/>
            </a:bodyPr>
            <a:lstStyle/>
            <a:p>
              <a:pPr algn="ctr">
                <a:lnSpc>
                  <a:spcPts val="1000"/>
                </a:lnSpc>
              </a:pPr>
              <a:r>
                <a:rPr lang="en-US" sz="1200" i="1" dirty="0"/>
                <a:t> </a:t>
              </a:r>
              <a:r>
                <a:rPr lang="en-US" sz="1200" i="1" dirty="0" err="1"/>
                <a:t>FindNeighbors</a:t>
              </a:r>
              <a:r>
                <a:rPr lang="en-US" sz="1200" i="1" dirty="0"/>
                <a:t>(),</a:t>
              </a:r>
              <a:r>
                <a:rPr lang="en-US" sz="1200" i="1" dirty="0" err="1"/>
                <a:t>FindClusters</a:t>
              </a:r>
              <a:r>
                <a:rPr lang="en-US" sz="1200" i="1" dirty="0"/>
                <a:t>()</a:t>
              </a:r>
            </a:p>
          </p:txBody>
        </p:sp>
      </p:grpSp>
      <p:grpSp>
        <p:nvGrpSpPr>
          <p:cNvPr id="72" name="Group 71">
            <a:extLst>
              <a:ext uri="{FF2B5EF4-FFF2-40B4-BE49-F238E27FC236}">
                <a16:creationId xmlns:a16="http://schemas.microsoft.com/office/drawing/2014/main" id="{ED3BEDF5-6B92-D1DF-F63F-66A07D4CA09F}"/>
              </a:ext>
            </a:extLst>
          </p:cNvPr>
          <p:cNvGrpSpPr/>
          <p:nvPr userDrawn="1"/>
        </p:nvGrpSpPr>
        <p:grpSpPr>
          <a:xfrm>
            <a:off x="-1784" y="6027627"/>
            <a:ext cx="1791785" cy="867408"/>
            <a:chOff x="-53540" y="6027627"/>
            <a:chExt cx="1791785" cy="867408"/>
          </a:xfrm>
        </p:grpSpPr>
        <p:sp>
          <p:nvSpPr>
            <p:cNvPr id="73" name="TextBox 72">
              <a:extLst>
                <a:ext uri="{FF2B5EF4-FFF2-40B4-BE49-F238E27FC236}">
                  <a16:creationId xmlns:a16="http://schemas.microsoft.com/office/drawing/2014/main" id="{CE21D734-2225-54ED-638D-0754D500D8D7}"/>
                </a:ext>
              </a:extLst>
            </p:cNvPr>
            <p:cNvSpPr txBox="1"/>
            <p:nvPr/>
          </p:nvSpPr>
          <p:spPr>
            <a:xfrm>
              <a:off x="-53540" y="6618036"/>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sp>
          <p:nvSpPr>
            <p:cNvPr id="74" name="Rectangle 73">
              <a:extLst>
                <a:ext uri="{FF2B5EF4-FFF2-40B4-BE49-F238E27FC236}">
                  <a16:creationId xmlns:a16="http://schemas.microsoft.com/office/drawing/2014/main" id="{1AFBA60B-D3A1-5276-0BAC-358C5FAC9CED}"/>
                </a:ext>
              </a:extLst>
            </p:cNvPr>
            <p:cNvSpPr/>
            <p:nvPr/>
          </p:nvSpPr>
          <p:spPr>
            <a:xfrm>
              <a:off x="289902" y="6032340"/>
              <a:ext cx="1104900" cy="6324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75" name="TextBox 74">
              <a:extLst>
                <a:ext uri="{FF2B5EF4-FFF2-40B4-BE49-F238E27FC236}">
                  <a16:creationId xmlns:a16="http://schemas.microsoft.com/office/drawing/2014/main" id="{17805885-7808-5111-0715-D95400A21BD1}"/>
                </a:ext>
              </a:extLst>
            </p:cNvPr>
            <p:cNvSpPr txBox="1"/>
            <p:nvPr/>
          </p:nvSpPr>
          <p:spPr>
            <a:xfrm>
              <a:off x="137006" y="6027627"/>
              <a:ext cx="1410693" cy="675441"/>
            </a:xfrm>
            <a:prstGeom prst="rect">
              <a:avLst/>
            </a:prstGeom>
            <a:noFill/>
          </p:spPr>
          <p:txBody>
            <a:bodyPr wrap="square" rtlCol="0">
              <a:spAutoFit/>
            </a:bodyPr>
            <a:lstStyle/>
            <a:p>
              <a:pPr algn="ctr">
                <a:lnSpc>
                  <a:spcPts val="1500"/>
                </a:lnSpc>
              </a:pPr>
              <a:r>
                <a:rPr lang="en-US" sz="1600" b="1" dirty="0"/>
                <a:t>Nonlinear Dimension Reduction</a:t>
              </a:r>
            </a:p>
          </p:txBody>
        </p:sp>
      </p:grpSp>
      <p:sp>
        <p:nvSpPr>
          <p:cNvPr id="76" name="Arrow: Right 75">
            <a:extLst>
              <a:ext uri="{FF2B5EF4-FFF2-40B4-BE49-F238E27FC236}">
                <a16:creationId xmlns:a16="http://schemas.microsoft.com/office/drawing/2014/main" id="{53D13F1F-702C-E236-A704-929297F1782E}"/>
              </a:ext>
            </a:extLst>
          </p:cNvPr>
          <p:cNvSpPr/>
          <p:nvPr userDrawn="1"/>
        </p:nvSpPr>
        <p:spPr>
          <a:xfrm rot="5400000">
            <a:off x="825846" y="1529121"/>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Arrow: Right 76">
            <a:extLst>
              <a:ext uri="{FF2B5EF4-FFF2-40B4-BE49-F238E27FC236}">
                <a16:creationId xmlns:a16="http://schemas.microsoft.com/office/drawing/2014/main" id="{FE5A7F73-4E07-9744-0949-F2B5727CAA4F}"/>
              </a:ext>
            </a:extLst>
          </p:cNvPr>
          <p:cNvSpPr/>
          <p:nvPr userDrawn="1"/>
        </p:nvSpPr>
        <p:spPr>
          <a:xfrm rot="5400000">
            <a:off x="836674" y="2086998"/>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Arrow: Right 77">
            <a:extLst>
              <a:ext uri="{FF2B5EF4-FFF2-40B4-BE49-F238E27FC236}">
                <a16:creationId xmlns:a16="http://schemas.microsoft.com/office/drawing/2014/main" id="{C9E916FF-BC66-A75B-CCFE-015949B1BF65}"/>
              </a:ext>
            </a:extLst>
          </p:cNvPr>
          <p:cNvSpPr/>
          <p:nvPr userDrawn="1"/>
        </p:nvSpPr>
        <p:spPr>
          <a:xfrm rot="5400000">
            <a:off x="841206" y="2802282"/>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Arrow: Right 78">
            <a:extLst>
              <a:ext uri="{FF2B5EF4-FFF2-40B4-BE49-F238E27FC236}">
                <a16:creationId xmlns:a16="http://schemas.microsoft.com/office/drawing/2014/main" id="{85EA8D0A-83A5-1883-9D3F-31E1BE548330}"/>
              </a:ext>
            </a:extLst>
          </p:cNvPr>
          <p:cNvSpPr/>
          <p:nvPr userDrawn="1"/>
        </p:nvSpPr>
        <p:spPr>
          <a:xfrm rot="5400000">
            <a:off x="834358" y="3394869"/>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Arrow: Right 79">
            <a:extLst>
              <a:ext uri="{FF2B5EF4-FFF2-40B4-BE49-F238E27FC236}">
                <a16:creationId xmlns:a16="http://schemas.microsoft.com/office/drawing/2014/main" id="{7C091ED3-06E1-CAE2-5727-9EEFB5D844B4}"/>
              </a:ext>
            </a:extLst>
          </p:cNvPr>
          <p:cNvSpPr/>
          <p:nvPr userDrawn="1"/>
        </p:nvSpPr>
        <p:spPr>
          <a:xfrm rot="5400000">
            <a:off x="525172" y="4498164"/>
            <a:ext cx="152971" cy="198811"/>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Arrow: Right 80">
            <a:extLst>
              <a:ext uri="{FF2B5EF4-FFF2-40B4-BE49-F238E27FC236}">
                <a16:creationId xmlns:a16="http://schemas.microsoft.com/office/drawing/2014/main" id="{7CEE8AED-E525-F188-FDAE-EF88E573F171}"/>
              </a:ext>
            </a:extLst>
          </p:cNvPr>
          <p:cNvSpPr/>
          <p:nvPr userDrawn="1"/>
        </p:nvSpPr>
        <p:spPr>
          <a:xfrm rot="5400000">
            <a:off x="829265" y="5736373"/>
            <a:ext cx="129686"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BE5ECBE4-FC38-1F62-F511-B18FD4360B1E}"/>
              </a:ext>
            </a:extLst>
          </p:cNvPr>
          <p:cNvGrpSpPr/>
          <p:nvPr userDrawn="1"/>
        </p:nvGrpSpPr>
        <p:grpSpPr>
          <a:xfrm>
            <a:off x="188762" y="4643780"/>
            <a:ext cx="1410693" cy="507411"/>
            <a:chOff x="153675" y="4647854"/>
            <a:chExt cx="1410693" cy="507411"/>
          </a:xfrm>
        </p:grpSpPr>
        <p:sp>
          <p:nvSpPr>
            <p:cNvPr id="83" name="Rectangle 82">
              <a:extLst>
                <a:ext uri="{FF2B5EF4-FFF2-40B4-BE49-F238E27FC236}">
                  <a16:creationId xmlns:a16="http://schemas.microsoft.com/office/drawing/2014/main" id="{4CF5190D-4F28-3DDF-B633-1DD566B03352}"/>
                </a:ext>
              </a:extLst>
            </p:cNvPr>
            <p:cNvSpPr/>
            <p:nvPr/>
          </p:nvSpPr>
          <p:spPr>
            <a:xfrm>
              <a:off x="297489" y="4695928"/>
              <a:ext cx="1089727" cy="24516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4" name="TextBox 83">
              <a:extLst>
                <a:ext uri="{FF2B5EF4-FFF2-40B4-BE49-F238E27FC236}">
                  <a16:creationId xmlns:a16="http://schemas.microsoft.com/office/drawing/2014/main" id="{8A4DCAAC-D89C-0EB8-1CA2-9B7B7AA13F6E}"/>
                </a:ext>
              </a:extLst>
            </p:cNvPr>
            <p:cNvSpPr txBox="1"/>
            <p:nvPr/>
          </p:nvSpPr>
          <p:spPr>
            <a:xfrm>
              <a:off x="153675" y="4647854"/>
              <a:ext cx="1410693" cy="338554"/>
            </a:xfrm>
            <a:prstGeom prst="rect">
              <a:avLst/>
            </a:prstGeom>
            <a:noFill/>
          </p:spPr>
          <p:txBody>
            <a:bodyPr wrap="square" rtlCol="0">
              <a:spAutoFit/>
            </a:bodyPr>
            <a:lstStyle/>
            <a:p>
              <a:pPr algn="ctr"/>
              <a:r>
                <a:rPr lang="en-US" sz="1600" b="1" dirty="0"/>
                <a:t>Integration</a:t>
              </a:r>
            </a:p>
          </p:txBody>
        </p:sp>
        <p:sp>
          <p:nvSpPr>
            <p:cNvPr id="85" name="TextBox 84">
              <a:extLst>
                <a:ext uri="{FF2B5EF4-FFF2-40B4-BE49-F238E27FC236}">
                  <a16:creationId xmlns:a16="http://schemas.microsoft.com/office/drawing/2014/main" id="{010DCA86-8CC1-4358-A584-EC7B47DDBC55}"/>
                </a:ext>
              </a:extLst>
            </p:cNvPr>
            <p:cNvSpPr txBox="1"/>
            <p:nvPr/>
          </p:nvSpPr>
          <p:spPr>
            <a:xfrm>
              <a:off x="202829" y="4878266"/>
              <a:ext cx="1279047" cy="276999"/>
            </a:xfrm>
            <a:prstGeom prst="rect">
              <a:avLst/>
            </a:prstGeom>
            <a:noFill/>
          </p:spPr>
          <p:txBody>
            <a:bodyPr wrap="square">
              <a:spAutoFit/>
            </a:bodyPr>
            <a:lstStyle/>
            <a:p>
              <a:pPr algn="ctr"/>
              <a:r>
                <a:rPr lang="en-US" sz="1200" i="1" dirty="0" err="1"/>
                <a:t>IntegrateLayers</a:t>
              </a:r>
              <a:r>
                <a:rPr lang="en-US" sz="1200" i="1" dirty="0"/>
                <a:t>() </a:t>
              </a:r>
            </a:p>
          </p:txBody>
        </p:sp>
      </p:grpSp>
      <p:sp>
        <p:nvSpPr>
          <p:cNvPr id="86" name="Arrow: Right 85">
            <a:extLst>
              <a:ext uri="{FF2B5EF4-FFF2-40B4-BE49-F238E27FC236}">
                <a16:creationId xmlns:a16="http://schemas.microsoft.com/office/drawing/2014/main" id="{9E8CC49E-CE65-D19F-1836-FC435F0C6981}"/>
              </a:ext>
            </a:extLst>
          </p:cNvPr>
          <p:cNvSpPr/>
          <p:nvPr userDrawn="1"/>
        </p:nvSpPr>
        <p:spPr>
          <a:xfrm rot="5400000">
            <a:off x="817623" y="5004865"/>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Arrow: Right 90">
            <a:extLst>
              <a:ext uri="{FF2B5EF4-FFF2-40B4-BE49-F238E27FC236}">
                <a16:creationId xmlns:a16="http://schemas.microsoft.com/office/drawing/2014/main" id="{52427E55-AA9B-5959-339A-0B3CC0492781}"/>
              </a:ext>
            </a:extLst>
          </p:cNvPr>
          <p:cNvSpPr/>
          <p:nvPr userDrawn="1"/>
        </p:nvSpPr>
        <p:spPr>
          <a:xfrm rot="5400000">
            <a:off x="813374" y="4481067"/>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Arrow: Right 91">
            <a:extLst>
              <a:ext uri="{FF2B5EF4-FFF2-40B4-BE49-F238E27FC236}">
                <a16:creationId xmlns:a16="http://schemas.microsoft.com/office/drawing/2014/main" id="{407E6532-0537-9D71-3726-497573E8F134}"/>
              </a:ext>
            </a:extLst>
          </p:cNvPr>
          <p:cNvSpPr/>
          <p:nvPr userDrawn="1"/>
        </p:nvSpPr>
        <p:spPr>
          <a:xfrm rot="5400000">
            <a:off x="1139550" y="4481067"/>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6333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6033A-2F5F-351D-6A63-BDAAC03B1F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080FF4-15C5-2E6B-0C4F-6647A96EAC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65B5ED-B6CB-390C-B51E-BB044AC22FEB}"/>
              </a:ext>
            </a:extLst>
          </p:cNvPr>
          <p:cNvSpPr>
            <a:spLocks noGrp="1"/>
          </p:cNvSpPr>
          <p:nvPr>
            <p:ph type="dt" sz="half" idx="10"/>
          </p:nvPr>
        </p:nvSpPr>
        <p:spPr/>
        <p:txBody>
          <a:bodyPr/>
          <a:lstStyle/>
          <a:p>
            <a:fld id="{9F69634C-F75C-45F7-A87A-C5E2AF3ECA41}" type="datetimeFigureOut">
              <a:rPr lang="en-US" smtClean="0"/>
              <a:t>4/5/2024</a:t>
            </a:fld>
            <a:endParaRPr lang="en-US"/>
          </a:p>
        </p:txBody>
      </p:sp>
      <p:sp>
        <p:nvSpPr>
          <p:cNvPr id="5" name="Footer Placeholder 4">
            <a:extLst>
              <a:ext uri="{FF2B5EF4-FFF2-40B4-BE49-F238E27FC236}">
                <a16:creationId xmlns:a16="http://schemas.microsoft.com/office/drawing/2014/main" id="{3C2E5ABD-21F5-238E-B567-A4F9AEB5F5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749B9D-1E3D-CA2E-C52B-21DAA06BEFAC}"/>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574685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EB6BF-ECF8-8904-B356-F34CAFE6B7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2ABF5C-F867-67AC-F587-A786B25319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D2A129-B425-E1B0-CEA2-3B4F7FDB6E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6FAB8F4-BF71-A5FB-1A2B-D5DBB350EDEA}"/>
              </a:ext>
            </a:extLst>
          </p:cNvPr>
          <p:cNvSpPr>
            <a:spLocks noGrp="1"/>
          </p:cNvSpPr>
          <p:nvPr>
            <p:ph type="dt" sz="half" idx="10"/>
          </p:nvPr>
        </p:nvSpPr>
        <p:spPr/>
        <p:txBody>
          <a:bodyPr/>
          <a:lstStyle/>
          <a:p>
            <a:fld id="{9F69634C-F75C-45F7-A87A-C5E2AF3ECA41}" type="datetimeFigureOut">
              <a:rPr lang="en-US" smtClean="0"/>
              <a:t>4/5/2024</a:t>
            </a:fld>
            <a:endParaRPr lang="en-US"/>
          </a:p>
        </p:txBody>
      </p:sp>
      <p:sp>
        <p:nvSpPr>
          <p:cNvPr id="6" name="Footer Placeholder 5">
            <a:extLst>
              <a:ext uri="{FF2B5EF4-FFF2-40B4-BE49-F238E27FC236}">
                <a16:creationId xmlns:a16="http://schemas.microsoft.com/office/drawing/2014/main" id="{A6F284D2-6FA7-B75B-010E-8B6828BD02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7A3294-05D4-B5C7-BD02-86176002083A}"/>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3037996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C853FE-71B4-F61F-60FD-A23C9F0B1BED}"/>
              </a:ext>
            </a:extLst>
          </p:cNvPr>
          <p:cNvSpPr>
            <a:spLocks noGrp="1"/>
          </p:cNvSpPr>
          <p:nvPr>
            <p:ph type="dt" sz="half" idx="10"/>
          </p:nvPr>
        </p:nvSpPr>
        <p:spPr/>
        <p:txBody>
          <a:bodyPr/>
          <a:lstStyle/>
          <a:p>
            <a:fld id="{9F69634C-F75C-45F7-A87A-C5E2AF3ECA41}" type="datetimeFigureOut">
              <a:rPr lang="en-US" smtClean="0"/>
              <a:t>4/5/2024</a:t>
            </a:fld>
            <a:endParaRPr lang="en-US"/>
          </a:p>
        </p:txBody>
      </p:sp>
      <p:sp>
        <p:nvSpPr>
          <p:cNvPr id="3" name="Footer Placeholder 2">
            <a:extLst>
              <a:ext uri="{FF2B5EF4-FFF2-40B4-BE49-F238E27FC236}">
                <a16:creationId xmlns:a16="http://schemas.microsoft.com/office/drawing/2014/main" id="{7E971E14-28BD-93DD-2814-BE55A5DDFB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7D6960C-0AC6-B26A-686A-92E53140D5BC}"/>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2409311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AA3D82-EBE4-C120-6990-4AE24863DD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6FE47D-DC2A-9EDE-4D3E-253F59EE36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BB8207-400A-08E9-10E6-F384731A2A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69634C-F75C-45F7-A87A-C5E2AF3ECA41}" type="datetimeFigureOut">
              <a:rPr lang="en-US" smtClean="0"/>
              <a:t>4/5/2024</a:t>
            </a:fld>
            <a:endParaRPr lang="en-US"/>
          </a:p>
        </p:txBody>
      </p:sp>
      <p:sp>
        <p:nvSpPr>
          <p:cNvPr id="5" name="Footer Placeholder 4">
            <a:extLst>
              <a:ext uri="{FF2B5EF4-FFF2-40B4-BE49-F238E27FC236}">
                <a16:creationId xmlns:a16="http://schemas.microsoft.com/office/drawing/2014/main" id="{719BB1CC-0FCB-2CB8-FDC9-5D72A2CABC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D42AC2D-0DE9-40D7-929B-38644020C2F0}"/>
              </a:ext>
            </a:extLst>
          </p:cNvPr>
          <p:cNvSpPr>
            <a:spLocks noGrp="1"/>
          </p:cNvSpPr>
          <p:nvPr>
            <p:ph type="sldNum" sz="quarter" idx="4"/>
          </p:nvPr>
        </p:nvSpPr>
        <p:spPr>
          <a:xfrm>
            <a:off x="7128444" y="649037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816BD1-AAA5-426D-8624-AA09EE36D028}" type="slidenum">
              <a:rPr lang="en-US" smtClean="0"/>
              <a:t>‹#›</a:t>
            </a:fld>
            <a:endParaRPr lang="en-US"/>
          </a:p>
        </p:txBody>
      </p:sp>
      <p:grpSp>
        <p:nvGrpSpPr>
          <p:cNvPr id="7" name="Group 6">
            <a:extLst>
              <a:ext uri="{FF2B5EF4-FFF2-40B4-BE49-F238E27FC236}">
                <a16:creationId xmlns:a16="http://schemas.microsoft.com/office/drawing/2014/main" id="{3880AF11-16A2-55D9-35F9-3011E625EF70}"/>
              </a:ext>
            </a:extLst>
          </p:cNvPr>
          <p:cNvGrpSpPr/>
          <p:nvPr/>
        </p:nvGrpSpPr>
        <p:grpSpPr>
          <a:xfrm>
            <a:off x="9894613" y="6356350"/>
            <a:ext cx="2184040" cy="474984"/>
            <a:chOff x="6968939" y="4628992"/>
            <a:chExt cx="2184040" cy="474984"/>
          </a:xfrm>
        </p:grpSpPr>
        <p:grpSp>
          <p:nvGrpSpPr>
            <p:cNvPr id="8" name="Group 7">
              <a:extLst>
                <a:ext uri="{FF2B5EF4-FFF2-40B4-BE49-F238E27FC236}">
                  <a16:creationId xmlns:a16="http://schemas.microsoft.com/office/drawing/2014/main" id="{84C8740E-3DF3-283B-1B9D-2CB3D9C4471B}"/>
                </a:ext>
              </a:extLst>
            </p:cNvPr>
            <p:cNvGrpSpPr/>
            <p:nvPr/>
          </p:nvGrpSpPr>
          <p:grpSpPr>
            <a:xfrm>
              <a:off x="7355930" y="4685723"/>
              <a:ext cx="1797049" cy="369373"/>
              <a:chOff x="7200939" y="4475698"/>
              <a:chExt cx="2356037" cy="553721"/>
            </a:xfrm>
          </p:grpSpPr>
          <p:pic>
            <p:nvPicPr>
              <p:cNvPr id="12" name="Picture 4">
                <a:extLst>
                  <a:ext uri="{FF2B5EF4-FFF2-40B4-BE49-F238E27FC236}">
                    <a16:creationId xmlns:a16="http://schemas.microsoft.com/office/drawing/2014/main" id="{D057B878-12E1-E213-DD5D-E8C3B95DEE3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92190"/>
              <a:stretch/>
            </p:blipFill>
            <p:spPr bwMode="auto">
              <a:xfrm>
                <a:off x="8979087" y="4475698"/>
                <a:ext cx="577889" cy="553721"/>
              </a:xfrm>
              <a:prstGeom prst="rect">
                <a:avLst/>
              </a:prstGeom>
              <a:solidFill>
                <a:schemeClr val="bg1"/>
              </a:solidFill>
            </p:spPr>
          </p:pic>
          <p:pic>
            <p:nvPicPr>
              <p:cNvPr id="13" name="Picture 4">
                <a:extLst>
                  <a:ext uri="{FF2B5EF4-FFF2-40B4-BE49-F238E27FC236}">
                    <a16:creationId xmlns:a16="http://schemas.microsoft.com/office/drawing/2014/main" id="{2B54BAA7-B091-625A-15EF-81A9D3492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8050" r="48505"/>
              <a:stretch/>
            </p:blipFill>
            <p:spPr bwMode="auto">
              <a:xfrm>
                <a:off x="7200940" y="4477604"/>
                <a:ext cx="1592647" cy="274320"/>
              </a:xfrm>
              <a:prstGeom prst="rect">
                <a:avLst/>
              </a:prstGeom>
              <a:solidFill>
                <a:schemeClr val="bg1"/>
              </a:solidFill>
            </p:spPr>
          </p:pic>
          <p:pic>
            <p:nvPicPr>
              <p:cNvPr id="14" name="Picture 4">
                <a:extLst>
                  <a:ext uri="{FF2B5EF4-FFF2-40B4-BE49-F238E27FC236}">
                    <a16:creationId xmlns:a16="http://schemas.microsoft.com/office/drawing/2014/main" id="{87022AEC-3D98-9BE2-CB82-643603D2DD9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1495"/>
              <a:stretch/>
            </p:blipFill>
            <p:spPr bwMode="auto">
              <a:xfrm>
                <a:off x="7200939" y="4755099"/>
                <a:ext cx="1778149" cy="274320"/>
              </a:xfrm>
              <a:prstGeom prst="rect">
                <a:avLst/>
              </a:prstGeom>
              <a:solidFill>
                <a:schemeClr val="bg1"/>
              </a:solidFill>
            </p:spPr>
          </p:pic>
        </p:grpSp>
        <p:sp>
          <p:nvSpPr>
            <p:cNvPr id="9" name="Rectangle 8">
              <a:extLst>
                <a:ext uri="{FF2B5EF4-FFF2-40B4-BE49-F238E27FC236}">
                  <a16:creationId xmlns:a16="http://schemas.microsoft.com/office/drawing/2014/main" id="{71DD8890-BC8E-533E-DA38-99A724B6EC7B}"/>
                </a:ext>
              </a:extLst>
            </p:cNvPr>
            <p:cNvSpPr/>
            <p:nvPr/>
          </p:nvSpPr>
          <p:spPr>
            <a:xfrm>
              <a:off x="8562554" y="4686061"/>
              <a:ext cx="162346" cy="2097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6165629-9282-59A2-3252-22C976A32FCB}"/>
                </a:ext>
              </a:extLst>
            </p:cNvPr>
            <p:cNvSpPr/>
            <p:nvPr/>
          </p:nvSpPr>
          <p:spPr>
            <a:xfrm>
              <a:off x="7200726" y="4686061"/>
              <a:ext cx="162346" cy="3690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6">
              <a:extLst>
                <a:ext uri="{FF2B5EF4-FFF2-40B4-BE49-F238E27FC236}">
                  <a16:creationId xmlns:a16="http://schemas.microsoft.com/office/drawing/2014/main" id="{BDB1A56D-B0BB-83FA-A9E4-F4640EAC04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68939" y="4628992"/>
              <a:ext cx="398897" cy="4749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29540418"/>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62" r:id="rId3"/>
    <p:sldLayoutId id="2147483659" r:id="rId4"/>
    <p:sldLayoutId id="2147483660" r:id="rId5"/>
    <p:sldLayoutId id="2147483661"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3.png"/><Relationship Id="rId7" Type="http://schemas.openxmlformats.org/officeDocument/2006/relationships/package" Target="../embeddings/Microsoft_Excel_Worksheet1.xlsx"/><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5.emf"/><Relationship Id="rId11" Type="http://schemas.openxmlformats.org/officeDocument/2006/relationships/image" Target="../media/image8.png"/><Relationship Id="rId5" Type="http://schemas.openxmlformats.org/officeDocument/2006/relationships/package" Target="../embeddings/Microsoft_Excel_Worksheet.xlsx"/><Relationship Id="rId10" Type="http://schemas.openxmlformats.org/officeDocument/2006/relationships/image" Target="../media/image7.emf"/><Relationship Id="rId4" Type="http://schemas.openxmlformats.org/officeDocument/2006/relationships/image" Target="../media/image4.png"/><Relationship Id="rId9" Type="http://schemas.openxmlformats.org/officeDocument/2006/relationships/package" Target="../embeddings/Microsoft_Excel_Worksheet2.xlsx"/></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emf"/><Relationship Id="rId4" Type="http://schemas.openxmlformats.org/officeDocument/2006/relationships/package" Target="../embeddings/Microsoft_Excel_Worksheet3.xlsx"/></Relationships>
</file>

<file path=ppt/slides/_rels/slide21.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61.emf"/><Relationship Id="rId3" Type="http://schemas.openxmlformats.org/officeDocument/2006/relationships/image" Target="../media/image56.png"/><Relationship Id="rId7" Type="http://schemas.openxmlformats.org/officeDocument/2006/relationships/image" Target="../media/image59.png"/><Relationship Id="rId12" Type="http://schemas.openxmlformats.org/officeDocument/2006/relationships/package" Target="../embeddings/Microsoft_Excel_Worksheet5.xlsx"/><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58.png"/><Relationship Id="rId11" Type="http://schemas.openxmlformats.org/officeDocument/2006/relationships/image" Target="../media/image54.emf"/><Relationship Id="rId5" Type="http://schemas.openxmlformats.org/officeDocument/2006/relationships/image" Target="../media/image57.png"/><Relationship Id="rId10" Type="http://schemas.openxmlformats.org/officeDocument/2006/relationships/package" Target="../embeddings/Microsoft_Excel_Worksheet4.xlsx"/><Relationship Id="rId4" Type="http://schemas.microsoft.com/office/2007/relationships/hdphoto" Target="../media/hdphoto1.wdp"/><Relationship Id="rId9"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24.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78.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2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86.png"/><Relationship Id="rId4" Type="http://schemas.openxmlformats.org/officeDocument/2006/relationships/image" Target="../media/image85.png"/></Relationships>
</file>

<file path=ppt/slides/_rels/slide2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2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1E794-74C3-59BB-D9FD-8D2419097F87}"/>
              </a:ext>
            </a:extLst>
          </p:cNvPr>
          <p:cNvSpPr>
            <a:spLocks noGrp="1"/>
          </p:cNvSpPr>
          <p:nvPr>
            <p:ph type="ctrTitle"/>
          </p:nvPr>
        </p:nvSpPr>
        <p:spPr/>
        <p:txBody>
          <a:bodyPr/>
          <a:lstStyle/>
          <a:p>
            <a:r>
              <a:rPr lang="en-US" dirty="0"/>
              <a:t>Module 3: Processing </a:t>
            </a:r>
            <a:r>
              <a:rPr lang="en-US" dirty="0" err="1"/>
              <a:t>scRNA</a:t>
            </a:r>
            <a:r>
              <a:rPr lang="en-US" dirty="0"/>
              <a:t>-Seq with Seurat</a:t>
            </a:r>
          </a:p>
        </p:txBody>
      </p:sp>
      <p:sp>
        <p:nvSpPr>
          <p:cNvPr id="6" name="Subtitle 2">
            <a:extLst>
              <a:ext uri="{FF2B5EF4-FFF2-40B4-BE49-F238E27FC236}">
                <a16:creationId xmlns:a16="http://schemas.microsoft.com/office/drawing/2014/main" id="{35C57B14-8F3E-9FA7-0ED4-91D0577EF550}"/>
              </a:ext>
            </a:extLst>
          </p:cNvPr>
          <p:cNvSpPr>
            <a:spLocks noGrp="1"/>
          </p:cNvSpPr>
          <p:nvPr>
            <p:ph type="subTitle" idx="1"/>
          </p:nvPr>
        </p:nvSpPr>
        <p:spPr>
          <a:xfrm>
            <a:off x="1524000" y="4208940"/>
            <a:ext cx="9144000" cy="1655762"/>
          </a:xfrm>
        </p:spPr>
        <p:txBody>
          <a:bodyPr>
            <a:noAutofit/>
          </a:bodyPr>
          <a:lstStyle/>
          <a:p>
            <a:r>
              <a:rPr lang="en-US" sz="4000" dirty="0"/>
              <a:t>NC State </a:t>
            </a:r>
            <a:r>
              <a:rPr lang="en-US" sz="4000" dirty="0" err="1"/>
              <a:t>scRNA</a:t>
            </a:r>
            <a:r>
              <a:rPr lang="en-US" sz="4000" dirty="0"/>
              <a:t> Workshop, 2024</a:t>
            </a:r>
          </a:p>
        </p:txBody>
      </p:sp>
    </p:spTree>
    <p:extLst>
      <p:ext uri="{BB962C8B-B14F-4D97-AF65-F5344CB8AC3E}">
        <p14:creationId xmlns:p14="http://schemas.microsoft.com/office/powerpoint/2010/main" val="23809099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Visualizing Data Import Thresholds</a:t>
            </a:r>
          </a:p>
        </p:txBody>
      </p:sp>
      <p:sp>
        <p:nvSpPr>
          <p:cNvPr id="1311" name="Rectangle 1310">
            <a:extLst>
              <a:ext uri="{FF2B5EF4-FFF2-40B4-BE49-F238E27FC236}">
                <a16:creationId xmlns:a16="http://schemas.microsoft.com/office/drawing/2014/main" id="{105B82B3-0B0D-0FC1-9CF3-F0BA7A5CD2FE}"/>
              </a:ext>
            </a:extLst>
          </p:cNvPr>
          <p:cNvSpPr/>
          <p:nvPr/>
        </p:nvSpPr>
        <p:spPr>
          <a:xfrm>
            <a:off x="0" y="2363190"/>
            <a:ext cx="2114795" cy="449481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28284"/>
            <a:ext cx="2114795" cy="118166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174364E-FFF4-50A1-336D-83F91C8636C4}"/>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BF938D21-0588-FFA0-CD42-1CFB1C49F98B}"/>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pic>
        <p:nvPicPr>
          <p:cNvPr id="17" name="Picture 16">
            <a:extLst>
              <a:ext uri="{FF2B5EF4-FFF2-40B4-BE49-F238E27FC236}">
                <a16:creationId xmlns:a16="http://schemas.microsoft.com/office/drawing/2014/main" id="{4B0394AA-395C-7109-63D7-14108EE50B9A}"/>
              </a:ext>
            </a:extLst>
          </p:cNvPr>
          <p:cNvPicPr>
            <a:picLocks noChangeAspect="1"/>
          </p:cNvPicPr>
          <p:nvPr/>
        </p:nvPicPr>
        <p:blipFill>
          <a:blip r:embed="rId3"/>
          <a:stretch>
            <a:fillRect/>
          </a:stretch>
        </p:blipFill>
        <p:spPr>
          <a:xfrm>
            <a:off x="2662775" y="4715302"/>
            <a:ext cx="4944656" cy="1165370"/>
          </a:xfrm>
          <a:prstGeom prst="rect">
            <a:avLst/>
          </a:prstGeom>
        </p:spPr>
      </p:pic>
      <p:pic>
        <p:nvPicPr>
          <p:cNvPr id="21" name="Picture 20">
            <a:extLst>
              <a:ext uri="{FF2B5EF4-FFF2-40B4-BE49-F238E27FC236}">
                <a16:creationId xmlns:a16="http://schemas.microsoft.com/office/drawing/2014/main" id="{FB755CD4-E309-B333-D2AB-78780818516D}"/>
              </a:ext>
            </a:extLst>
          </p:cNvPr>
          <p:cNvPicPr>
            <a:picLocks noChangeAspect="1"/>
          </p:cNvPicPr>
          <p:nvPr/>
        </p:nvPicPr>
        <p:blipFill>
          <a:blip r:embed="rId4"/>
          <a:stretch>
            <a:fillRect/>
          </a:stretch>
        </p:blipFill>
        <p:spPr>
          <a:xfrm>
            <a:off x="2332753" y="1149434"/>
            <a:ext cx="5678839" cy="3319479"/>
          </a:xfrm>
          <a:prstGeom prst="rect">
            <a:avLst/>
          </a:prstGeom>
        </p:spPr>
      </p:pic>
      <p:sp>
        <p:nvSpPr>
          <p:cNvPr id="5" name="TextBox 4">
            <a:extLst>
              <a:ext uri="{FF2B5EF4-FFF2-40B4-BE49-F238E27FC236}">
                <a16:creationId xmlns:a16="http://schemas.microsoft.com/office/drawing/2014/main" id="{1660EC12-CF5A-2042-4464-B1734B0D387D}"/>
              </a:ext>
            </a:extLst>
          </p:cNvPr>
          <p:cNvSpPr txBox="1"/>
          <p:nvPr/>
        </p:nvSpPr>
        <p:spPr>
          <a:xfrm>
            <a:off x="8094896" y="3687265"/>
            <a:ext cx="4004059" cy="923330"/>
          </a:xfrm>
          <a:prstGeom prst="rect">
            <a:avLst/>
          </a:prstGeom>
          <a:noFill/>
        </p:spPr>
        <p:txBody>
          <a:bodyPr wrap="square" rtlCol="0">
            <a:spAutoFit/>
          </a:bodyPr>
          <a:lstStyle/>
          <a:p>
            <a:r>
              <a:rPr lang="en-US" dirty="0"/>
              <a:t>Visualizing QC data by </a:t>
            </a:r>
            <a:r>
              <a:rPr lang="en-US" b="1" dirty="0"/>
              <a:t>pairwise comparisons </a:t>
            </a:r>
            <a:r>
              <a:rPr lang="en-US" dirty="0"/>
              <a:t>can also be helpful for determining thresholds.</a:t>
            </a:r>
          </a:p>
        </p:txBody>
      </p:sp>
    </p:spTree>
    <p:extLst>
      <p:ext uri="{BB962C8B-B14F-4D97-AF65-F5344CB8AC3E}">
        <p14:creationId xmlns:p14="http://schemas.microsoft.com/office/powerpoint/2010/main" val="4273767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2E87C-F4E9-43FE-63EC-F86B9591C57B}"/>
              </a:ext>
            </a:extLst>
          </p:cNvPr>
          <p:cNvSpPr>
            <a:spLocks noGrp="1"/>
          </p:cNvSpPr>
          <p:nvPr>
            <p:ph type="title"/>
          </p:nvPr>
        </p:nvSpPr>
        <p:spPr/>
        <p:txBody>
          <a:bodyPr/>
          <a:lstStyle/>
          <a:p>
            <a:r>
              <a:rPr lang="en-US" dirty="0"/>
              <a:t>Good luck!</a:t>
            </a:r>
          </a:p>
        </p:txBody>
      </p:sp>
      <p:sp>
        <p:nvSpPr>
          <p:cNvPr id="3" name="TextBox 2">
            <a:extLst>
              <a:ext uri="{FF2B5EF4-FFF2-40B4-BE49-F238E27FC236}">
                <a16:creationId xmlns:a16="http://schemas.microsoft.com/office/drawing/2014/main" id="{07131625-B2BC-CB68-25C0-8ADABDD9D956}"/>
              </a:ext>
            </a:extLst>
          </p:cNvPr>
          <p:cNvSpPr txBox="1"/>
          <p:nvPr/>
        </p:nvSpPr>
        <p:spPr>
          <a:xfrm>
            <a:off x="2796393" y="2495847"/>
            <a:ext cx="7557325" cy="584775"/>
          </a:xfrm>
          <a:prstGeom prst="rect">
            <a:avLst/>
          </a:prstGeom>
          <a:noFill/>
        </p:spPr>
        <p:txBody>
          <a:bodyPr wrap="none" rtlCol="0">
            <a:spAutoFit/>
          </a:bodyPr>
          <a:lstStyle/>
          <a:p>
            <a:r>
              <a:rPr lang="en-US" sz="3200" b="1" dirty="0"/>
              <a:t>Switch to Module 3 Interactive Code, Part 1</a:t>
            </a:r>
          </a:p>
        </p:txBody>
      </p:sp>
      <p:sp>
        <p:nvSpPr>
          <p:cNvPr id="4" name="TextBox 3">
            <a:extLst>
              <a:ext uri="{FF2B5EF4-FFF2-40B4-BE49-F238E27FC236}">
                <a16:creationId xmlns:a16="http://schemas.microsoft.com/office/drawing/2014/main" id="{32AD7A95-318B-F226-B8E8-7D9AEC243545}"/>
              </a:ext>
            </a:extLst>
          </p:cNvPr>
          <p:cNvSpPr txBox="1"/>
          <p:nvPr/>
        </p:nvSpPr>
        <p:spPr>
          <a:xfrm>
            <a:off x="5016745" y="1333414"/>
            <a:ext cx="2931508" cy="523220"/>
          </a:xfrm>
          <a:prstGeom prst="rect">
            <a:avLst/>
          </a:prstGeom>
          <a:noFill/>
        </p:spPr>
        <p:txBody>
          <a:bodyPr wrap="none" rtlCol="0">
            <a:spAutoFit/>
          </a:bodyPr>
          <a:lstStyle/>
          <a:p>
            <a:r>
              <a:rPr lang="en-US" sz="2800" i="1" dirty="0"/>
              <a:t>Now it’s your turn!</a:t>
            </a:r>
          </a:p>
        </p:txBody>
      </p:sp>
      <p:sp>
        <p:nvSpPr>
          <p:cNvPr id="5" name="TextBox 4">
            <a:extLst>
              <a:ext uri="{FF2B5EF4-FFF2-40B4-BE49-F238E27FC236}">
                <a16:creationId xmlns:a16="http://schemas.microsoft.com/office/drawing/2014/main" id="{85FF3315-5738-408B-CB72-60258F3B732B}"/>
              </a:ext>
            </a:extLst>
          </p:cNvPr>
          <p:cNvSpPr txBox="1"/>
          <p:nvPr/>
        </p:nvSpPr>
        <p:spPr>
          <a:xfrm>
            <a:off x="2730405" y="3593953"/>
            <a:ext cx="8012784" cy="646331"/>
          </a:xfrm>
          <a:prstGeom prst="rect">
            <a:avLst/>
          </a:prstGeom>
          <a:noFill/>
        </p:spPr>
        <p:txBody>
          <a:bodyPr wrap="square" rtlCol="0">
            <a:spAutoFit/>
          </a:bodyPr>
          <a:lstStyle/>
          <a:p>
            <a:r>
              <a:rPr lang="en-US" dirty="0"/>
              <a:t>Important Notes: for some parts in the pipeline, you need to set the </a:t>
            </a:r>
            <a:r>
              <a:rPr lang="en-US" b="1" dirty="0"/>
              <a:t>default assay (“RNA”) </a:t>
            </a:r>
            <a:r>
              <a:rPr lang="en-US" dirty="0"/>
              <a:t>and </a:t>
            </a:r>
            <a:r>
              <a:rPr lang="en-US" b="1" dirty="0"/>
              <a:t>cell identify </a:t>
            </a:r>
            <a:r>
              <a:rPr lang="en-US" dirty="0"/>
              <a:t>(some metadata column) in the code.</a:t>
            </a:r>
          </a:p>
        </p:txBody>
      </p:sp>
      <p:sp>
        <p:nvSpPr>
          <p:cNvPr id="7" name="TextBox 6">
            <a:extLst>
              <a:ext uri="{FF2B5EF4-FFF2-40B4-BE49-F238E27FC236}">
                <a16:creationId xmlns:a16="http://schemas.microsoft.com/office/drawing/2014/main" id="{F41D13FF-A38D-E124-1F71-981C53B2A781}"/>
              </a:ext>
            </a:extLst>
          </p:cNvPr>
          <p:cNvSpPr txBox="1"/>
          <p:nvPr/>
        </p:nvSpPr>
        <p:spPr>
          <a:xfrm>
            <a:off x="3642675" y="4762630"/>
            <a:ext cx="3908195" cy="369332"/>
          </a:xfrm>
          <a:prstGeom prst="rect">
            <a:avLst/>
          </a:prstGeom>
          <a:noFill/>
        </p:spPr>
        <p:txBody>
          <a:bodyPr wrap="square">
            <a:spAutoFit/>
          </a:bodyPr>
          <a:lstStyle/>
          <a:p>
            <a:r>
              <a:rPr lang="en-US" dirty="0" err="1"/>
              <a:t>DefaultAssay</a:t>
            </a:r>
            <a:r>
              <a:rPr lang="en-US" dirty="0"/>
              <a:t>(</a:t>
            </a:r>
            <a:r>
              <a:rPr lang="en-US" dirty="0" err="1"/>
              <a:t>srat</a:t>
            </a:r>
            <a:r>
              <a:rPr lang="en-US" dirty="0"/>
              <a:t>) &lt;- "RNA"</a:t>
            </a:r>
          </a:p>
        </p:txBody>
      </p:sp>
      <p:sp>
        <p:nvSpPr>
          <p:cNvPr id="9" name="TextBox 8">
            <a:extLst>
              <a:ext uri="{FF2B5EF4-FFF2-40B4-BE49-F238E27FC236}">
                <a16:creationId xmlns:a16="http://schemas.microsoft.com/office/drawing/2014/main" id="{12DE1344-CD29-67A0-A3CE-555B30BA67C1}"/>
              </a:ext>
            </a:extLst>
          </p:cNvPr>
          <p:cNvSpPr txBox="1"/>
          <p:nvPr/>
        </p:nvSpPr>
        <p:spPr>
          <a:xfrm>
            <a:off x="3642675" y="5238843"/>
            <a:ext cx="4134439" cy="369332"/>
          </a:xfrm>
          <a:prstGeom prst="rect">
            <a:avLst/>
          </a:prstGeom>
          <a:noFill/>
        </p:spPr>
        <p:txBody>
          <a:bodyPr wrap="square">
            <a:spAutoFit/>
          </a:bodyPr>
          <a:lstStyle/>
          <a:p>
            <a:r>
              <a:rPr lang="en-US" dirty="0"/>
              <a:t>Idents(sub) = </a:t>
            </a:r>
            <a:r>
              <a:rPr lang="en-US" dirty="0" err="1"/>
              <a:t>srat@meta.data$cell_type</a:t>
            </a:r>
            <a:endParaRPr lang="en-US" dirty="0"/>
          </a:p>
        </p:txBody>
      </p:sp>
    </p:spTree>
    <p:extLst>
      <p:ext uri="{BB962C8B-B14F-4D97-AF65-F5344CB8AC3E}">
        <p14:creationId xmlns:p14="http://schemas.microsoft.com/office/powerpoint/2010/main" val="2480106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een and blue bars&#10;&#10;Description automatically generated">
            <a:extLst>
              <a:ext uri="{FF2B5EF4-FFF2-40B4-BE49-F238E27FC236}">
                <a16:creationId xmlns:a16="http://schemas.microsoft.com/office/drawing/2014/main" id="{10A8DDAB-968F-75DA-D747-65F69C7BB4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036" y="2272201"/>
            <a:ext cx="6400813" cy="1828804"/>
          </a:xfrm>
          <a:prstGeom prst="rect">
            <a:avLst/>
          </a:prstGeom>
        </p:spPr>
      </p:pic>
      <p:pic>
        <p:nvPicPr>
          <p:cNvPr id="11" name="Picture 10" descr="A graph of a number of cells&#10;&#10;Description automatically generated with medium confidence">
            <a:extLst>
              <a:ext uri="{FF2B5EF4-FFF2-40B4-BE49-F238E27FC236}">
                <a16:creationId xmlns:a16="http://schemas.microsoft.com/office/drawing/2014/main" id="{A88A11C9-BE18-6E5F-1D75-C25CB59BFE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8015" y="4696569"/>
            <a:ext cx="6400813" cy="1828804"/>
          </a:xfrm>
          <a:prstGeom prst="rect">
            <a:avLst/>
          </a:prstGeom>
        </p:spPr>
      </p:pic>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Data Normalization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255167" y="698253"/>
            <a:ext cx="7502951" cy="369332"/>
          </a:xfrm>
          <a:prstGeom prst="rect">
            <a:avLst/>
          </a:prstGeom>
          <a:noFill/>
        </p:spPr>
        <p:txBody>
          <a:bodyPr wrap="none" rtlCol="0">
            <a:spAutoFit/>
          </a:bodyPr>
          <a:lstStyle/>
          <a:p>
            <a:r>
              <a:rPr lang="en-US" b="1" dirty="0"/>
              <a:t>Normalizing expression ensures expression values across cell are comparable.</a:t>
            </a:r>
          </a:p>
        </p:txBody>
      </p:sp>
      <p:pic>
        <p:nvPicPr>
          <p:cNvPr id="16" name="Picture 15">
            <a:extLst>
              <a:ext uri="{FF2B5EF4-FFF2-40B4-BE49-F238E27FC236}">
                <a16:creationId xmlns:a16="http://schemas.microsoft.com/office/drawing/2014/main" id="{28D7C89B-3769-C95F-C331-F6DEA406F081}"/>
              </a:ext>
            </a:extLst>
          </p:cNvPr>
          <p:cNvPicPr>
            <a:picLocks noChangeAspect="1"/>
          </p:cNvPicPr>
          <p:nvPr/>
        </p:nvPicPr>
        <p:blipFill rotWithShape="1">
          <a:blip r:embed="rId5"/>
          <a:srcRect l="606"/>
          <a:stretch/>
        </p:blipFill>
        <p:spPr>
          <a:xfrm>
            <a:off x="2290363" y="1063165"/>
            <a:ext cx="6126161" cy="1086002"/>
          </a:xfrm>
          <a:prstGeom prst="rect">
            <a:avLst/>
          </a:prstGeom>
        </p:spPr>
      </p:pic>
      <p:pic>
        <p:nvPicPr>
          <p:cNvPr id="20" name="Picture 19">
            <a:extLst>
              <a:ext uri="{FF2B5EF4-FFF2-40B4-BE49-F238E27FC236}">
                <a16:creationId xmlns:a16="http://schemas.microsoft.com/office/drawing/2014/main" id="{F920A610-ECCD-7C3E-3120-263F33C0AA29}"/>
              </a:ext>
            </a:extLst>
          </p:cNvPr>
          <p:cNvPicPr>
            <a:picLocks noChangeAspect="1"/>
          </p:cNvPicPr>
          <p:nvPr/>
        </p:nvPicPr>
        <p:blipFill rotWithShape="1">
          <a:blip r:embed="rId6"/>
          <a:srcRect l="257" r="41594" b="42798"/>
          <a:stretch/>
        </p:blipFill>
        <p:spPr>
          <a:xfrm>
            <a:off x="8962158" y="4156666"/>
            <a:ext cx="2160408" cy="1574817"/>
          </a:xfrm>
          <a:prstGeom prst="rect">
            <a:avLst/>
          </a:prstGeom>
          <a:ln>
            <a:solidFill>
              <a:schemeClr val="bg1">
                <a:lumMod val="85000"/>
              </a:schemeClr>
            </a:solidFill>
          </a:ln>
        </p:spPr>
      </p:pic>
      <p:sp>
        <p:nvSpPr>
          <p:cNvPr id="22" name="Rectangle 21">
            <a:extLst>
              <a:ext uri="{FF2B5EF4-FFF2-40B4-BE49-F238E27FC236}">
                <a16:creationId xmlns:a16="http://schemas.microsoft.com/office/drawing/2014/main" id="{14EA6AD5-C8C3-6474-C9A8-5F4D8982381F}"/>
              </a:ext>
            </a:extLst>
          </p:cNvPr>
          <p:cNvSpPr/>
          <p:nvPr/>
        </p:nvSpPr>
        <p:spPr>
          <a:xfrm>
            <a:off x="8960252" y="5501434"/>
            <a:ext cx="2152789" cy="2190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A7E7A97-A5B9-6241-3D0D-84EA2F24C85B}"/>
              </a:ext>
            </a:extLst>
          </p:cNvPr>
          <p:cNvSpPr txBox="1"/>
          <p:nvPr/>
        </p:nvSpPr>
        <p:spPr>
          <a:xfrm>
            <a:off x="7966753" y="1215025"/>
            <a:ext cx="4100988" cy="954107"/>
          </a:xfrm>
          <a:prstGeom prst="rect">
            <a:avLst/>
          </a:prstGeom>
          <a:noFill/>
        </p:spPr>
        <p:txBody>
          <a:bodyPr wrap="square" rtlCol="0">
            <a:spAutoFit/>
          </a:bodyPr>
          <a:lstStyle/>
          <a:p>
            <a:r>
              <a:rPr lang="en-US" sz="1400" dirty="0"/>
              <a:t>1) </a:t>
            </a:r>
            <a:r>
              <a:rPr lang="en-US" sz="1400" b="1" dirty="0"/>
              <a:t>Higher raw count </a:t>
            </a:r>
            <a:r>
              <a:rPr lang="en-US" sz="1400" dirty="0"/>
              <a:t>values could be from cells with </a:t>
            </a:r>
            <a:r>
              <a:rPr lang="en-US" sz="1400" b="1" dirty="0"/>
              <a:t>larger library size </a:t>
            </a:r>
            <a:r>
              <a:rPr lang="en-US" sz="1400" dirty="0"/>
              <a:t>(total reads from that cell).</a:t>
            </a:r>
          </a:p>
          <a:p>
            <a:r>
              <a:rPr lang="en-US" sz="1400" dirty="0"/>
              <a:t>2,3)</a:t>
            </a:r>
            <a:r>
              <a:rPr lang="en-US" sz="1400" b="1" dirty="0"/>
              <a:t> Convention </a:t>
            </a:r>
            <a:r>
              <a:rPr lang="en-US" sz="1400" dirty="0"/>
              <a:t>to scale values a useful scale (similar to conventions found in bulk RNA seq).</a:t>
            </a:r>
          </a:p>
        </p:txBody>
      </p:sp>
      <p:pic>
        <p:nvPicPr>
          <p:cNvPr id="46" name="Picture 45">
            <a:extLst>
              <a:ext uri="{FF2B5EF4-FFF2-40B4-BE49-F238E27FC236}">
                <a16:creationId xmlns:a16="http://schemas.microsoft.com/office/drawing/2014/main" id="{A85E85B4-4847-BB8E-0891-6BD996D09C25}"/>
              </a:ext>
            </a:extLst>
          </p:cNvPr>
          <p:cNvPicPr>
            <a:picLocks noChangeAspect="1"/>
          </p:cNvPicPr>
          <p:nvPr/>
        </p:nvPicPr>
        <p:blipFill>
          <a:blip r:embed="rId7"/>
          <a:stretch>
            <a:fillRect/>
          </a:stretch>
        </p:blipFill>
        <p:spPr>
          <a:xfrm>
            <a:off x="8962158" y="5744033"/>
            <a:ext cx="3105583" cy="466790"/>
          </a:xfrm>
          <a:prstGeom prst="rect">
            <a:avLst/>
          </a:prstGeom>
          <a:ln>
            <a:solidFill>
              <a:schemeClr val="bg1">
                <a:lumMod val="85000"/>
              </a:schemeClr>
            </a:solidFill>
          </a:ln>
        </p:spPr>
      </p:pic>
      <p:sp>
        <p:nvSpPr>
          <p:cNvPr id="9" name="Rectangle 8">
            <a:extLst>
              <a:ext uri="{FF2B5EF4-FFF2-40B4-BE49-F238E27FC236}">
                <a16:creationId xmlns:a16="http://schemas.microsoft.com/office/drawing/2014/main" id="{14262315-C093-8D17-2EFD-ED948744F539}"/>
              </a:ext>
            </a:extLst>
          </p:cNvPr>
          <p:cNvSpPr/>
          <p:nvPr/>
        </p:nvSpPr>
        <p:spPr>
          <a:xfrm>
            <a:off x="9683496" y="6313918"/>
            <a:ext cx="2442071" cy="5440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D7A3A031-0914-90AC-1B9A-9BFEE727D195}"/>
              </a:ext>
            </a:extLst>
          </p:cNvPr>
          <p:cNvSpPr txBox="1"/>
          <p:nvPr/>
        </p:nvSpPr>
        <p:spPr>
          <a:xfrm>
            <a:off x="9563914" y="6413845"/>
            <a:ext cx="1673608"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[["RNA"]]$data</a:t>
            </a:r>
          </a:p>
          <a:p>
            <a:r>
              <a:rPr lang="en-US" sz="1100" dirty="0" err="1">
                <a:solidFill>
                  <a:srgbClr val="4472C4"/>
                </a:solidFill>
              </a:rPr>
              <a:t>srat@assays$RNA@data</a:t>
            </a:r>
            <a:endParaRPr lang="en-US" sz="1100" dirty="0">
              <a:solidFill>
                <a:srgbClr val="4472C4"/>
              </a:solidFill>
            </a:endParaRPr>
          </a:p>
        </p:txBody>
      </p:sp>
      <p:sp>
        <p:nvSpPr>
          <p:cNvPr id="37" name="TextBox 36">
            <a:extLst>
              <a:ext uri="{FF2B5EF4-FFF2-40B4-BE49-F238E27FC236}">
                <a16:creationId xmlns:a16="http://schemas.microsoft.com/office/drawing/2014/main" id="{13E5817A-7033-B528-C231-B1A4C2E72D36}"/>
              </a:ext>
            </a:extLst>
          </p:cNvPr>
          <p:cNvSpPr txBox="1"/>
          <p:nvPr/>
        </p:nvSpPr>
        <p:spPr>
          <a:xfrm>
            <a:off x="9632808" y="6111382"/>
            <a:ext cx="1012521" cy="338554"/>
          </a:xfrm>
          <a:prstGeom prst="rect">
            <a:avLst/>
          </a:prstGeom>
          <a:noFill/>
        </p:spPr>
        <p:txBody>
          <a:bodyPr wrap="none" rtlCol="0">
            <a:spAutoFit/>
          </a:bodyPr>
          <a:lstStyle/>
          <a:p>
            <a:r>
              <a:rPr lang="en-US" sz="1600" b="1" dirty="0"/>
              <a:t>Accessors</a:t>
            </a:r>
          </a:p>
        </p:txBody>
      </p:sp>
      <p:sp>
        <p:nvSpPr>
          <p:cNvPr id="1311" name="Rectangle 1310">
            <a:extLst>
              <a:ext uri="{FF2B5EF4-FFF2-40B4-BE49-F238E27FC236}">
                <a16:creationId xmlns:a16="http://schemas.microsoft.com/office/drawing/2014/main" id="{105B82B3-0B0D-0FC1-9CF3-F0BA7A5CD2FE}"/>
              </a:ext>
            </a:extLst>
          </p:cNvPr>
          <p:cNvSpPr/>
          <p:nvPr/>
        </p:nvSpPr>
        <p:spPr>
          <a:xfrm>
            <a:off x="1" y="2931737"/>
            <a:ext cx="1734532" cy="388052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3" y="630228"/>
            <a:ext cx="1741948" cy="170657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Right 7">
            <a:extLst>
              <a:ext uri="{FF2B5EF4-FFF2-40B4-BE49-F238E27FC236}">
                <a16:creationId xmlns:a16="http://schemas.microsoft.com/office/drawing/2014/main" id="{5ABA6A69-380B-7E47-2B1F-4213CD4A6A70}"/>
              </a:ext>
            </a:extLst>
          </p:cNvPr>
          <p:cNvSpPr/>
          <p:nvPr/>
        </p:nvSpPr>
        <p:spPr>
          <a:xfrm rot="5400000">
            <a:off x="5321173" y="4164426"/>
            <a:ext cx="334236"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9FA6B5B-FBB4-D6E7-7100-175AAE294721}"/>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9FAF52AC-0570-CFD9-B05F-1084362C6693}"/>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613235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Data Normalization: Variable Features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317050" y="831156"/>
            <a:ext cx="6311921" cy="369332"/>
          </a:xfrm>
          <a:prstGeom prst="rect">
            <a:avLst/>
          </a:prstGeom>
          <a:noFill/>
        </p:spPr>
        <p:txBody>
          <a:bodyPr wrap="none" rtlCol="0">
            <a:spAutoFit/>
          </a:bodyPr>
          <a:lstStyle/>
          <a:p>
            <a:r>
              <a:rPr lang="en-US" b="1" dirty="0"/>
              <a:t>Identify genes with high variation (used for </a:t>
            </a:r>
            <a:r>
              <a:rPr lang="en-US" b="1" u="sng" dirty="0"/>
              <a:t>improved clustering</a:t>
            </a:r>
            <a:r>
              <a:rPr lang="en-US" b="1" dirty="0"/>
              <a:t>)</a:t>
            </a:r>
          </a:p>
        </p:txBody>
      </p:sp>
      <p:pic>
        <p:nvPicPr>
          <p:cNvPr id="10" name="Picture 9">
            <a:extLst>
              <a:ext uri="{FF2B5EF4-FFF2-40B4-BE49-F238E27FC236}">
                <a16:creationId xmlns:a16="http://schemas.microsoft.com/office/drawing/2014/main" id="{3588F9FA-D0C5-BE2B-5AF0-DBE35C972C22}"/>
              </a:ext>
            </a:extLst>
          </p:cNvPr>
          <p:cNvPicPr>
            <a:picLocks noChangeAspect="1"/>
          </p:cNvPicPr>
          <p:nvPr/>
        </p:nvPicPr>
        <p:blipFill rotWithShape="1">
          <a:blip r:embed="rId3"/>
          <a:srcRect l="472"/>
          <a:stretch/>
        </p:blipFill>
        <p:spPr>
          <a:xfrm>
            <a:off x="2427927" y="1203920"/>
            <a:ext cx="6125004" cy="504895"/>
          </a:xfrm>
          <a:prstGeom prst="rect">
            <a:avLst/>
          </a:prstGeom>
        </p:spPr>
      </p:pic>
      <p:pic>
        <p:nvPicPr>
          <p:cNvPr id="38" name="Picture 37">
            <a:extLst>
              <a:ext uri="{FF2B5EF4-FFF2-40B4-BE49-F238E27FC236}">
                <a16:creationId xmlns:a16="http://schemas.microsoft.com/office/drawing/2014/main" id="{BFBC717C-1A7C-5C32-F15C-E2D1D6C62E63}"/>
              </a:ext>
            </a:extLst>
          </p:cNvPr>
          <p:cNvPicPr>
            <a:picLocks noChangeAspect="1"/>
          </p:cNvPicPr>
          <p:nvPr/>
        </p:nvPicPr>
        <p:blipFill rotWithShape="1">
          <a:blip r:embed="rId4"/>
          <a:srcRect l="6244" b="3566"/>
          <a:stretch/>
        </p:blipFill>
        <p:spPr>
          <a:xfrm>
            <a:off x="7050967" y="4487862"/>
            <a:ext cx="4043304" cy="1552512"/>
          </a:xfrm>
          <a:prstGeom prst="rect">
            <a:avLst/>
          </a:prstGeom>
          <a:ln>
            <a:solidFill>
              <a:schemeClr val="bg1">
                <a:lumMod val="85000"/>
              </a:schemeClr>
            </a:solidFill>
          </a:ln>
        </p:spPr>
      </p:pic>
      <p:sp>
        <p:nvSpPr>
          <p:cNvPr id="44" name="TextBox 43">
            <a:extLst>
              <a:ext uri="{FF2B5EF4-FFF2-40B4-BE49-F238E27FC236}">
                <a16:creationId xmlns:a16="http://schemas.microsoft.com/office/drawing/2014/main" id="{BCF13BF4-1654-E853-4327-04A280361F33}"/>
              </a:ext>
            </a:extLst>
          </p:cNvPr>
          <p:cNvSpPr txBox="1"/>
          <p:nvPr/>
        </p:nvSpPr>
        <p:spPr>
          <a:xfrm>
            <a:off x="8622408" y="4040071"/>
            <a:ext cx="2918510"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[["RNA"]]@meta.data$var.features</a:t>
            </a:r>
          </a:p>
          <a:p>
            <a:r>
              <a:rPr lang="en-US" sz="1100" dirty="0" err="1">
                <a:solidFill>
                  <a:srgbClr val="4472C4"/>
                </a:solidFill>
              </a:rPr>
              <a:t>srat@assays$RNA@meta.data$var.features</a:t>
            </a:r>
            <a:endParaRPr lang="en-US" sz="1100" dirty="0">
              <a:solidFill>
                <a:srgbClr val="4472C4"/>
              </a:solidFill>
            </a:endParaRPr>
          </a:p>
        </p:txBody>
      </p:sp>
      <p:sp>
        <p:nvSpPr>
          <p:cNvPr id="54" name="TextBox 53">
            <a:extLst>
              <a:ext uri="{FF2B5EF4-FFF2-40B4-BE49-F238E27FC236}">
                <a16:creationId xmlns:a16="http://schemas.microsoft.com/office/drawing/2014/main" id="{8E19095D-DDDA-4D7A-5DF1-EE6330E4F679}"/>
              </a:ext>
            </a:extLst>
          </p:cNvPr>
          <p:cNvSpPr txBox="1"/>
          <p:nvPr/>
        </p:nvSpPr>
        <p:spPr>
          <a:xfrm>
            <a:off x="7609887" y="4086237"/>
            <a:ext cx="1012521" cy="338554"/>
          </a:xfrm>
          <a:prstGeom prst="rect">
            <a:avLst/>
          </a:prstGeom>
          <a:noFill/>
        </p:spPr>
        <p:txBody>
          <a:bodyPr wrap="none" rtlCol="0">
            <a:spAutoFit/>
          </a:bodyPr>
          <a:lstStyle/>
          <a:p>
            <a:r>
              <a:rPr lang="en-US" sz="1600" b="1" dirty="0"/>
              <a:t>Accessors</a:t>
            </a:r>
          </a:p>
        </p:txBody>
      </p:sp>
      <p:sp>
        <p:nvSpPr>
          <p:cNvPr id="60" name="TextBox 59">
            <a:extLst>
              <a:ext uri="{FF2B5EF4-FFF2-40B4-BE49-F238E27FC236}">
                <a16:creationId xmlns:a16="http://schemas.microsoft.com/office/drawing/2014/main" id="{34ED4E79-B119-7068-4398-8E09E88CA033}"/>
              </a:ext>
            </a:extLst>
          </p:cNvPr>
          <p:cNvSpPr txBox="1"/>
          <p:nvPr/>
        </p:nvSpPr>
        <p:spPr>
          <a:xfrm>
            <a:off x="2347675" y="2073020"/>
            <a:ext cx="8122391" cy="646331"/>
          </a:xfrm>
          <a:prstGeom prst="rect">
            <a:avLst/>
          </a:prstGeom>
          <a:noFill/>
        </p:spPr>
        <p:txBody>
          <a:bodyPr wrap="square">
            <a:spAutoFit/>
          </a:bodyPr>
          <a:lstStyle/>
          <a:p>
            <a:r>
              <a:rPr lang="en-US" b="1" dirty="0">
                <a:solidFill>
                  <a:srgbClr val="2C3E50"/>
                </a:solidFill>
                <a:latin typeface="Lato" panose="020F0502020204030204" pitchFamily="34" charset="0"/>
              </a:rPr>
              <a:t>Highly variably expressed genes are used as input points for dimension reduction (statically expressed genes only add noise to the transform).</a:t>
            </a:r>
            <a:endParaRPr lang="en-US" b="1" dirty="0"/>
          </a:p>
        </p:txBody>
      </p:sp>
      <p:sp>
        <p:nvSpPr>
          <p:cNvPr id="1029" name="TextBox 1028">
            <a:extLst>
              <a:ext uri="{FF2B5EF4-FFF2-40B4-BE49-F238E27FC236}">
                <a16:creationId xmlns:a16="http://schemas.microsoft.com/office/drawing/2014/main" id="{03D9E4AA-A8C6-D1A8-36AF-6B0DEA7A4129}"/>
              </a:ext>
            </a:extLst>
          </p:cNvPr>
          <p:cNvSpPr txBox="1"/>
          <p:nvPr/>
        </p:nvSpPr>
        <p:spPr>
          <a:xfrm>
            <a:off x="2347675" y="2955442"/>
            <a:ext cx="6185916" cy="923330"/>
          </a:xfrm>
          <a:prstGeom prst="rect">
            <a:avLst/>
          </a:prstGeom>
          <a:noFill/>
        </p:spPr>
        <p:txBody>
          <a:bodyPr wrap="square">
            <a:spAutoFit/>
          </a:bodyPr>
          <a:lstStyle/>
          <a:p>
            <a:r>
              <a:rPr lang="en-US" b="0" i="0" dirty="0">
                <a:solidFill>
                  <a:srgbClr val="2C3E50"/>
                </a:solidFill>
                <a:effectLst/>
                <a:latin typeface="Lato" panose="020F0502020204030204" pitchFamily="34" charset="0"/>
              </a:rPr>
              <a:t>Instead of just calculating gene expression variance across cells (variance is a noisy random variable), normalization and modeling</a:t>
            </a:r>
            <a:endParaRPr lang="en-US" dirty="0"/>
          </a:p>
        </p:txBody>
      </p:sp>
      <p:sp>
        <p:nvSpPr>
          <p:cNvPr id="9" name="Rectangle 8">
            <a:extLst>
              <a:ext uri="{FF2B5EF4-FFF2-40B4-BE49-F238E27FC236}">
                <a16:creationId xmlns:a16="http://schemas.microsoft.com/office/drawing/2014/main" id="{8467F8C6-7E45-DFE6-4EDF-DB782AD2C301}"/>
              </a:ext>
            </a:extLst>
          </p:cNvPr>
          <p:cNvSpPr/>
          <p:nvPr/>
        </p:nvSpPr>
        <p:spPr>
          <a:xfrm>
            <a:off x="7033261" y="4495800"/>
            <a:ext cx="4063364" cy="154305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1456CE60-F6AC-ED13-7CC5-1F47E5E2A9B9}"/>
              </a:ext>
            </a:extLst>
          </p:cNvPr>
          <p:cNvGrpSpPr/>
          <p:nvPr/>
        </p:nvGrpSpPr>
        <p:grpSpPr>
          <a:xfrm>
            <a:off x="1" y="658033"/>
            <a:ext cx="1721934" cy="6199968"/>
            <a:chOff x="0" y="658033"/>
            <a:chExt cx="2169649" cy="6199968"/>
          </a:xfrm>
        </p:grpSpPr>
        <p:sp>
          <p:nvSpPr>
            <p:cNvPr id="1311" name="Rectangle 1310">
              <a:extLst>
                <a:ext uri="{FF2B5EF4-FFF2-40B4-BE49-F238E27FC236}">
                  <a16:creationId xmlns:a16="http://schemas.microsoft.com/office/drawing/2014/main" id="{105B82B3-0B0D-0FC1-9CF3-F0BA7A5CD2FE}"/>
                </a:ext>
              </a:extLst>
            </p:cNvPr>
            <p:cNvSpPr/>
            <p:nvPr/>
          </p:nvSpPr>
          <p:spPr>
            <a:xfrm>
              <a:off x="0" y="2921000"/>
              <a:ext cx="2169649" cy="3937001"/>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58033"/>
              <a:ext cx="2169649" cy="1679814"/>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730A3261-6872-64AE-4358-231A8841D210}"/>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D8A50909-5986-1C42-E2AC-BC9617AFA328}"/>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109176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Visualize Highly Variable Features</a:t>
            </a:r>
          </a:p>
        </p:txBody>
      </p:sp>
      <p:grpSp>
        <p:nvGrpSpPr>
          <p:cNvPr id="5" name="Group 4">
            <a:extLst>
              <a:ext uri="{FF2B5EF4-FFF2-40B4-BE49-F238E27FC236}">
                <a16:creationId xmlns:a16="http://schemas.microsoft.com/office/drawing/2014/main" id="{F3C74F80-1CD1-01AD-A988-CA16A6CCDE3E}"/>
              </a:ext>
            </a:extLst>
          </p:cNvPr>
          <p:cNvGrpSpPr/>
          <p:nvPr/>
        </p:nvGrpSpPr>
        <p:grpSpPr>
          <a:xfrm>
            <a:off x="1" y="658033"/>
            <a:ext cx="1734532" cy="6199968"/>
            <a:chOff x="0" y="658033"/>
            <a:chExt cx="2169649" cy="6199968"/>
          </a:xfrm>
        </p:grpSpPr>
        <p:sp>
          <p:nvSpPr>
            <p:cNvPr id="1311" name="Rectangle 1310">
              <a:extLst>
                <a:ext uri="{FF2B5EF4-FFF2-40B4-BE49-F238E27FC236}">
                  <a16:creationId xmlns:a16="http://schemas.microsoft.com/office/drawing/2014/main" id="{105B82B3-0B0D-0FC1-9CF3-F0BA7A5CD2FE}"/>
                </a:ext>
              </a:extLst>
            </p:cNvPr>
            <p:cNvSpPr/>
            <p:nvPr/>
          </p:nvSpPr>
          <p:spPr>
            <a:xfrm>
              <a:off x="0" y="2931736"/>
              <a:ext cx="2169649" cy="3926265"/>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58033"/>
              <a:ext cx="2169649" cy="1689241"/>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730A3261-6872-64AE-4358-231A8841D210}"/>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D8A50909-5986-1C42-E2AC-BC9617AFA328}"/>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pic>
        <p:nvPicPr>
          <p:cNvPr id="7" name="Picture 6">
            <a:extLst>
              <a:ext uri="{FF2B5EF4-FFF2-40B4-BE49-F238E27FC236}">
                <a16:creationId xmlns:a16="http://schemas.microsoft.com/office/drawing/2014/main" id="{F5FE031D-C383-D225-E19D-CD07360EF5E1}"/>
              </a:ext>
            </a:extLst>
          </p:cNvPr>
          <p:cNvPicPr>
            <a:picLocks noChangeAspect="1"/>
          </p:cNvPicPr>
          <p:nvPr/>
        </p:nvPicPr>
        <p:blipFill>
          <a:blip r:embed="rId3"/>
          <a:stretch>
            <a:fillRect/>
          </a:stretch>
        </p:blipFill>
        <p:spPr>
          <a:xfrm>
            <a:off x="1975524" y="812461"/>
            <a:ext cx="5963482" cy="1152686"/>
          </a:xfrm>
          <a:prstGeom prst="rect">
            <a:avLst/>
          </a:prstGeom>
        </p:spPr>
      </p:pic>
      <p:pic>
        <p:nvPicPr>
          <p:cNvPr id="11" name="Picture 10">
            <a:extLst>
              <a:ext uri="{FF2B5EF4-FFF2-40B4-BE49-F238E27FC236}">
                <a16:creationId xmlns:a16="http://schemas.microsoft.com/office/drawing/2014/main" id="{A79E34FA-32B0-70DD-3C54-10ADE704CFB5}"/>
              </a:ext>
            </a:extLst>
          </p:cNvPr>
          <p:cNvPicPr>
            <a:picLocks noChangeAspect="1"/>
          </p:cNvPicPr>
          <p:nvPr/>
        </p:nvPicPr>
        <p:blipFill>
          <a:blip r:embed="rId4"/>
          <a:stretch>
            <a:fillRect/>
          </a:stretch>
        </p:blipFill>
        <p:spPr>
          <a:xfrm>
            <a:off x="2062234" y="2832555"/>
            <a:ext cx="4790191" cy="3430297"/>
          </a:xfrm>
          <a:prstGeom prst="rect">
            <a:avLst/>
          </a:prstGeom>
        </p:spPr>
      </p:pic>
      <p:pic>
        <p:nvPicPr>
          <p:cNvPr id="13" name="Picture 12">
            <a:extLst>
              <a:ext uri="{FF2B5EF4-FFF2-40B4-BE49-F238E27FC236}">
                <a16:creationId xmlns:a16="http://schemas.microsoft.com/office/drawing/2014/main" id="{5779EE20-B08E-E55E-0CDB-E57F2D004B7A}"/>
              </a:ext>
            </a:extLst>
          </p:cNvPr>
          <p:cNvPicPr>
            <a:picLocks noChangeAspect="1"/>
          </p:cNvPicPr>
          <p:nvPr/>
        </p:nvPicPr>
        <p:blipFill rotWithShape="1">
          <a:blip r:embed="rId5"/>
          <a:srcRect r="-10"/>
          <a:stretch/>
        </p:blipFill>
        <p:spPr>
          <a:xfrm>
            <a:off x="7081783" y="2832555"/>
            <a:ext cx="4674499" cy="3533496"/>
          </a:xfrm>
          <a:prstGeom prst="rect">
            <a:avLst/>
          </a:prstGeom>
        </p:spPr>
      </p:pic>
      <p:sp>
        <p:nvSpPr>
          <p:cNvPr id="8" name="TextBox 7">
            <a:extLst>
              <a:ext uri="{FF2B5EF4-FFF2-40B4-BE49-F238E27FC236}">
                <a16:creationId xmlns:a16="http://schemas.microsoft.com/office/drawing/2014/main" id="{A41254C3-B331-56BD-720B-AD5FD5B07EE4}"/>
              </a:ext>
            </a:extLst>
          </p:cNvPr>
          <p:cNvSpPr txBox="1"/>
          <p:nvPr/>
        </p:nvSpPr>
        <p:spPr>
          <a:xfrm>
            <a:off x="2892670" y="2075685"/>
            <a:ext cx="8863612" cy="646331"/>
          </a:xfrm>
          <a:prstGeom prst="rect">
            <a:avLst/>
          </a:prstGeom>
          <a:noFill/>
        </p:spPr>
        <p:txBody>
          <a:bodyPr wrap="square" rtlCol="0">
            <a:spAutoFit/>
          </a:bodyPr>
          <a:lstStyle/>
          <a:p>
            <a:r>
              <a:rPr lang="en-US" dirty="0"/>
              <a:t>Before we start compressing dimensions, we want to first </a:t>
            </a:r>
            <a:r>
              <a:rPr lang="en-US" b="1" dirty="0"/>
              <a:t>select</a:t>
            </a:r>
            <a:r>
              <a:rPr lang="en-US" dirty="0"/>
              <a:t> the best features (genes) for </a:t>
            </a:r>
            <a:r>
              <a:rPr lang="en-US" b="1" dirty="0"/>
              <a:t>optimal compression</a:t>
            </a:r>
            <a:r>
              <a:rPr lang="en-US" dirty="0"/>
              <a:t>.</a:t>
            </a:r>
          </a:p>
        </p:txBody>
      </p:sp>
    </p:spTree>
    <p:extLst>
      <p:ext uri="{BB962C8B-B14F-4D97-AF65-F5344CB8AC3E}">
        <p14:creationId xmlns:p14="http://schemas.microsoft.com/office/powerpoint/2010/main" val="1905705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graph&#10;&#10;Description automatically generated">
            <a:extLst>
              <a:ext uri="{FF2B5EF4-FFF2-40B4-BE49-F238E27FC236}">
                <a16:creationId xmlns:a16="http://schemas.microsoft.com/office/drawing/2014/main" id="{032464E9-6642-0CC4-1161-A24CF1BD0C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8140" y="4974090"/>
            <a:ext cx="6400813" cy="1828804"/>
          </a:xfrm>
          <a:prstGeom prst="rect">
            <a:avLst/>
          </a:prstGeom>
        </p:spPr>
      </p:pic>
      <p:pic>
        <p:nvPicPr>
          <p:cNvPr id="11" name="Picture 10" descr="A graph of a bar chart&#10;&#10;Description automatically generated with medium confidence">
            <a:extLst>
              <a:ext uri="{FF2B5EF4-FFF2-40B4-BE49-F238E27FC236}">
                <a16:creationId xmlns:a16="http://schemas.microsoft.com/office/drawing/2014/main" id="{CF3E8218-C54F-6A95-3AE3-46C7C116AF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0697" y="2697577"/>
            <a:ext cx="6400813" cy="1828804"/>
          </a:xfrm>
          <a:prstGeom prst="rect">
            <a:avLst/>
          </a:prstGeom>
        </p:spPr>
      </p:pic>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pic>
        <p:nvPicPr>
          <p:cNvPr id="10" name="Picture 9">
            <a:extLst>
              <a:ext uri="{FF2B5EF4-FFF2-40B4-BE49-F238E27FC236}">
                <a16:creationId xmlns:a16="http://schemas.microsoft.com/office/drawing/2014/main" id="{455F2C3F-72FC-70DC-DA75-B07B250D9894}"/>
              </a:ext>
            </a:extLst>
          </p:cNvPr>
          <p:cNvPicPr>
            <a:picLocks noChangeAspect="1"/>
          </p:cNvPicPr>
          <p:nvPr/>
        </p:nvPicPr>
        <p:blipFill rotWithShape="1">
          <a:blip r:embed="rId5"/>
          <a:srcRect l="-1151"/>
          <a:stretch/>
        </p:blipFill>
        <p:spPr>
          <a:xfrm>
            <a:off x="2049025" y="1057272"/>
            <a:ext cx="6186302" cy="828791"/>
          </a:xfrm>
          <a:prstGeom prst="rect">
            <a:avLst/>
          </a:prstGeom>
        </p:spPr>
      </p:pic>
      <p:sp>
        <p:nvSpPr>
          <p:cNvPr id="22" name="Rectangle 21">
            <a:extLst>
              <a:ext uri="{FF2B5EF4-FFF2-40B4-BE49-F238E27FC236}">
                <a16:creationId xmlns:a16="http://schemas.microsoft.com/office/drawing/2014/main" id="{1F93DA63-1F23-A6D9-598E-57C926F19B67}"/>
              </a:ext>
            </a:extLst>
          </p:cNvPr>
          <p:cNvSpPr/>
          <p:nvPr/>
        </p:nvSpPr>
        <p:spPr>
          <a:xfrm>
            <a:off x="9748341" y="5355523"/>
            <a:ext cx="1887101" cy="3874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370BBB5-B155-D388-75A8-A7340331C805}"/>
              </a:ext>
            </a:extLst>
          </p:cNvPr>
          <p:cNvPicPr>
            <a:picLocks noChangeAspect="1"/>
          </p:cNvPicPr>
          <p:nvPr/>
        </p:nvPicPr>
        <p:blipFill rotWithShape="1">
          <a:blip r:embed="rId6"/>
          <a:srcRect l="381" r="4620"/>
          <a:stretch/>
        </p:blipFill>
        <p:spPr>
          <a:xfrm>
            <a:off x="8495076" y="3920320"/>
            <a:ext cx="3629025" cy="1781424"/>
          </a:xfrm>
          <a:prstGeom prst="rect">
            <a:avLst/>
          </a:prstGeom>
          <a:ln>
            <a:solidFill>
              <a:schemeClr val="bg1">
                <a:lumMod val="85000"/>
              </a:schemeClr>
            </a:solidFill>
          </a:ln>
        </p:spPr>
      </p:pic>
      <p:sp>
        <p:nvSpPr>
          <p:cNvPr id="32" name="TextBox 31">
            <a:extLst>
              <a:ext uri="{FF2B5EF4-FFF2-40B4-BE49-F238E27FC236}">
                <a16:creationId xmlns:a16="http://schemas.microsoft.com/office/drawing/2014/main" id="{D89AA0E2-2AC1-27E5-929A-624F726B796B}"/>
              </a:ext>
            </a:extLst>
          </p:cNvPr>
          <p:cNvSpPr txBox="1"/>
          <p:nvPr/>
        </p:nvSpPr>
        <p:spPr>
          <a:xfrm>
            <a:off x="2201425" y="1866580"/>
            <a:ext cx="8709473" cy="830997"/>
          </a:xfrm>
          <a:prstGeom prst="rect">
            <a:avLst/>
          </a:prstGeom>
          <a:noFill/>
        </p:spPr>
        <p:txBody>
          <a:bodyPr wrap="square">
            <a:spAutoFit/>
          </a:bodyPr>
          <a:lstStyle/>
          <a:p>
            <a:pPr marL="342900" indent="-342900">
              <a:buAutoNum type="arabicPeriod"/>
            </a:pPr>
            <a:r>
              <a:rPr lang="en-US" sz="1600" b="1" dirty="0"/>
              <a:t>C</a:t>
            </a:r>
            <a:r>
              <a:rPr lang="en-US" sz="1600" b="1" i="0" dirty="0">
                <a:effectLst/>
              </a:rPr>
              <a:t>enters</a:t>
            </a:r>
            <a:r>
              <a:rPr lang="en-US" sz="1600" b="0" i="0" dirty="0">
                <a:effectLst/>
              </a:rPr>
              <a:t> gene expression by </a:t>
            </a:r>
            <a:r>
              <a:rPr lang="en-US" sz="1600" b="0" i="1" u="sng" dirty="0">
                <a:effectLst/>
              </a:rPr>
              <a:t>subtracting the average</a:t>
            </a:r>
            <a:r>
              <a:rPr lang="en-US" sz="1600" b="0" i="1" dirty="0">
                <a:effectLst/>
              </a:rPr>
              <a:t> </a:t>
            </a:r>
            <a:r>
              <a:rPr lang="en-US" sz="1600" b="0" i="0" dirty="0">
                <a:effectLst/>
              </a:rPr>
              <a:t>expression for that gene. </a:t>
            </a:r>
          </a:p>
          <a:p>
            <a:pPr marL="342900" indent="-342900">
              <a:buAutoNum type="arabicPeriod"/>
            </a:pPr>
            <a:r>
              <a:rPr lang="en-US" sz="1600" b="1" dirty="0"/>
              <a:t>S</a:t>
            </a:r>
            <a:r>
              <a:rPr lang="en-US" sz="1600" b="1" i="0" dirty="0">
                <a:effectLst/>
              </a:rPr>
              <a:t>cale</a:t>
            </a:r>
            <a:r>
              <a:rPr lang="en-US" sz="1600" b="1" dirty="0"/>
              <a:t>s </a:t>
            </a:r>
            <a:r>
              <a:rPr lang="en-US" sz="1600" b="1" i="0" dirty="0">
                <a:effectLst/>
              </a:rPr>
              <a:t>expression</a:t>
            </a:r>
            <a:r>
              <a:rPr lang="en-US" sz="1600" b="0" i="0" dirty="0">
                <a:effectLst/>
              </a:rPr>
              <a:t> for each gene by </a:t>
            </a:r>
            <a:r>
              <a:rPr lang="en-US" sz="1600" b="0" i="1" u="sng" dirty="0">
                <a:effectLst/>
              </a:rPr>
              <a:t>dividing the centered gene expression </a:t>
            </a:r>
            <a:r>
              <a:rPr lang="en-US" sz="1600" b="0" i="0" dirty="0">
                <a:effectLst/>
              </a:rPr>
              <a:t>by their </a:t>
            </a:r>
            <a:r>
              <a:rPr lang="en-US" sz="1600" b="0" i="1" u="sng" dirty="0">
                <a:effectLst/>
              </a:rPr>
              <a:t>standard deviations</a:t>
            </a:r>
            <a:r>
              <a:rPr lang="en-US" sz="1600" b="0" i="0" dirty="0">
                <a:effectLst/>
              </a:rPr>
              <a:t>.</a:t>
            </a:r>
            <a:endParaRPr lang="en-US" sz="1600" dirty="0"/>
          </a:p>
        </p:txBody>
      </p:sp>
      <p:sp>
        <p:nvSpPr>
          <p:cNvPr id="1033" name="TextBox 1032">
            <a:extLst>
              <a:ext uri="{FF2B5EF4-FFF2-40B4-BE49-F238E27FC236}">
                <a16:creationId xmlns:a16="http://schemas.microsoft.com/office/drawing/2014/main" id="{2BC0E9DB-1969-D1EC-AB60-0236744EB67E}"/>
              </a:ext>
            </a:extLst>
          </p:cNvPr>
          <p:cNvSpPr txBox="1"/>
          <p:nvPr/>
        </p:nvSpPr>
        <p:spPr>
          <a:xfrm>
            <a:off x="2194985" y="726536"/>
            <a:ext cx="8365432" cy="369332"/>
          </a:xfrm>
          <a:prstGeom prst="rect">
            <a:avLst/>
          </a:prstGeom>
          <a:noFill/>
        </p:spPr>
        <p:txBody>
          <a:bodyPr wrap="none" rtlCol="0">
            <a:spAutoFit/>
          </a:bodyPr>
          <a:lstStyle/>
          <a:p>
            <a:r>
              <a:rPr lang="en-US" dirty="0"/>
              <a:t>Gene expression is scaled (z-scored for each gene) to compare expression across genes.</a:t>
            </a:r>
          </a:p>
        </p:txBody>
      </p:sp>
      <p:sp>
        <p:nvSpPr>
          <p:cNvPr id="33" name="TextBox 32">
            <a:extLst>
              <a:ext uri="{FF2B5EF4-FFF2-40B4-BE49-F238E27FC236}">
                <a16:creationId xmlns:a16="http://schemas.microsoft.com/office/drawing/2014/main" id="{3355AABB-4215-772A-1DB7-55FB766820C1}"/>
              </a:ext>
            </a:extLst>
          </p:cNvPr>
          <p:cNvSpPr txBox="1"/>
          <p:nvPr/>
        </p:nvSpPr>
        <p:spPr>
          <a:xfrm>
            <a:off x="8823518" y="3075805"/>
            <a:ext cx="2811924" cy="369332"/>
          </a:xfrm>
          <a:prstGeom prst="rect">
            <a:avLst/>
          </a:prstGeom>
          <a:noFill/>
        </p:spPr>
        <p:txBody>
          <a:bodyPr wrap="none" rtlCol="0">
            <a:spAutoFit/>
          </a:bodyPr>
          <a:lstStyle/>
          <a:p>
            <a:r>
              <a:rPr lang="en-US" dirty="0"/>
              <a:t>Z-score = (x-mean(x))/std(x)</a:t>
            </a:r>
          </a:p>
        </p:txBody>
      </p:sp>
      <p:sp>
        <p:nvSpPr>
          <p:cNvPr id="1386" name="Arrow: Right 1385">
            <a:extLst>
              <a:ext uri="{FF2B5EF4-FFF2-40B4-BE49-F238E27FC236}">
                <a16:creationId xmlns:a16="http://schemas.microsoft.com/office/drawing/2014/main" id="{AF1C1C1D-FA5E-BCCD-478A-D3CB59BA4791}"/>
              </a:ext>
            </a:extLst>
          </p:cNvPr>
          <p:cNvSpPr/>
          <p:nvPr/>
        </p:nvSpPr>
        <p:spPr>
          <a:xfrm rot="5400000">
            <a:off x="4947461" y="4581163"/>
            <a:ext cx="39976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7" name="TextBox 1386">
            <a:extLst>
              <a:ext uri="{FF2B5EF4-FFF2-40B4-BE49-F238E27FC236}">
                <a16:creationId xmlns:a16="http://schemas.microsoft.com/office/drawing/2014/main" id="{293A4A1E-D84A-85AE-AB4B-37E7540C6632}"/>
              </a:ext>
            </a:extLst>
          </p:cNvPr>
          <p:cNvSpPr txBox="1"/>
          <p:nvPr/>
        </p:nvSpPr>
        <p:spPr>
          <a:xfrm>
            <a:off x="9330867" y="3366402"/>
            <a:ext cx="1937838" cy="369332"/>
          </a:xfrm>
          <a:prstGeom prst="rect">
            <a:avLst/>
          </a:prstGeom>
          <a:noFill/>
        </p:spPr>
        <p:txBody>
          <a:bodyPr wrap="none" rtlCol="0">
            <a:spAutoFit/>
          </a:bodyPr>
          <a:lstStyle/>
          <a:p>
            <a:r>
              <a:rPr lang="en-US" dirty="0"/>
              <a:t># of SD from mean</a:t>
            </a:r>
          </a:p>
        </p:txBody>
      </p:sp>
      <p:sp>
        <p:nvSpPr>
          <p:cNvPr id="1672" name="Rectangle 1671">
            <a:extLst>
              <a:ext uri="{FF2B5EF4-FFF2-40B4-BE49-F238E27FC236}">
                <a16:creationId xmlns:a16="http://schemas.microsoft.com/office/drawing/2014/main" id="{639452C2-81BF-B2DE-FC07-23067F0AE389}"/>
              </a:ext>
            </a:extLst>
          </p:cNvPr>
          <p:cNvSpPr/>
          <p:nvPr/>
        </p:nvSpPr>
        <p:spPr>
          <a:xfrm>
            <a:off x="8495076" y="5457788"/>
            <a:ext cx="3629025" cy="250161"/>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07" name="Group 1406">
            <a:extLst>
              <a:ext uri="{FF2B5EF4-FFF2-40B4-BE49-F238E27FC236}">
                <a16:creationId xmlns:a16="http://schemas.microsoft.com/office/drawing/2014/main" id="{A85375FF-701F-4F83-76B0-A768D22337B8}"/>
              </a:ext>
            </a:extLst>
          </p:cNvPr>
          <p:cNvGrpSpPr/>
          <p:nvPr/>
        </p:nvGrpSpPr>
        <p:grpSpPr>
          <a:xfrm>
            <a:off x="37663" y="629173"/>
            <a:ext cx="1761949" cy="6261585"/>
            <a:chOff x="0" y="612918"/>
            <a:chExt cx="2073593" cy="6261585"/>
          </a:xfrm>
        </p:grpSpPr>
        <p:sp>
          <p:nvSpPr>
            <p:cNvPr id="1311" name="Rectangle 1310">
              <a:extLst>
                <a:ext uri="{FF2B5EF4-FFF2-40B4-BE49-F238E27FC236}">
                  <a16:creationId xmlns:a16="http://schemas.microsoft.com/office/drawing/2014/main" id="{105B82B3-0B0D-0FC1-9CF3-F0BA7A5CD2FE}"/>
                </a:ext>
              </a:extLst>
            </p:cNvPr>
            <p:cNvSpPr/>
            <p:nvPr/>
          </p:nvSpPr>
          <p:spPr>
            <a:xfrm>
              <a:off x="6260" y="3490516"/>
              <a:ext cx="2067333" cy="3383987"/>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12918"/>
              <a:ext cx="2067333" cy="2441366"/>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8C0AE038-7B12-294C-F611-65AA427555E6}"/>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5" name="TextBox 4">
            <a:extLst>
              <a:ext uri="{FF2B5EF4-FFF2-40B4-BE49-F238E27FC236}">
                <a16:creationId xmlns:a16="http://schemas.microsoft.com/office/drawing/2014/main" id="{25A70879-CDB0-E522-7525-8266F3D6E44D}"/>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2321374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pic>
        <p:nvPicPr>
          <p:cNvPr id="20" name="Picture 19">
            <a:extLst>
              <a:ext uri="{FF2B5EF4-FFF2-40B4-BE49-F238E27FC236}">
                <a16:creationId xmlns:a16="http://schemas.microsoft.com/office/drawing/2014/main" id="{2CF03A85-1272-FFF4-2FC4-961040A10EA1}"/>
              </a:ext>
            </a:extLst>
          </p:cNvPr>
          <p:cNvPicPr>
            <a:picLocks noChangeAspect="1"/>
          </p:cNvPicPr>
          <p:nvPr/>
        </p:nvPicPr>
        <p:blipFill>
          <a:blip r:embed="rId3"/>
          <a:stretch>
            <a:fillRect/>
          </a:stretch>
        </p:blipFill>
        <p:spPr>
          <a:xfrm>
            <a:off x="3356243" y="2250175"/>
            <a:ext cx="2969143" cy="2560390"/>
          </a:xfrm>
          <a:prstGeom prst="rect">
            <a:avLst/>
          </a:prstGeom>
        </p:spPr>
      </p:pic>
      <p:pic>
        <p:nvPicPr>
          <p:cNvPr id="30" name="Picture 29">
            <a:extLst>
              <a:ext uri="{FF2B5EF4-FFF2-40B4-BE49-F238E27FC236}">
                <a16:creationId xmlns:a16="http://schemas.microsoft.com/office/drawing/2014/main" id="{D1EBBC7F-5C8D-3B36-648A-F0DD8458D61F}"/>
              </a:ext>
            </a:extLst>
          </p:cNvPr>
          <p:cNvPicPr>
            <a:picLocks noChangeAspect="1"/>
          </p:cNvPicPr>
          <p:nvPr/>
        </p:nvPicPr>
        <p:blipFill rotWithShape="1">
          <a:blip r:embed="rId4"/>
          <a:srcRect t="552" r="47031" b="-1"/>
          <a:stretch/>
        </p:blipFill>
        <p:spPr>
          <a:xfrm>
            <a:off x="8274766" y="4128134"/>
            <a:ext cx="3865249" cy="2520011"/>
          </a:xfrm>
          <a:prstGeom prst="rect">
            <a:avLst/>
          </a:prstGeom>
          <a:ln>
            <a:solidFill>
              <a:schemeClr val="bg2"/>
            </a:solidFill>
          </a:ln>
        </p:spPr>
      </p:pic>
      <p:pic>
        <p:nvPicPr>
          <p:cNvPr id="10" name="Picture 9">
            <a:extLst>
              <a:ext uri="{FF2B5EF4-FFF2-40B4-BE49-F238E27FC236}">
                <a16:creationId xmlns:a16="http://schemas.microsoft.com/office/drawing/2014/main" id="{1A3E9A52-703F-C6FF-66A3-AF542E3B1F9E}"/>
              </a:ext>
            </a:extLst>
          </p:cNvPr>
          <p:cNvPicPr>
            <a:picLocks noChangeAspect="1"/>
          </p:cNvPicPr>
          <p:nvPr/>
        </p:nvPicPr>
        <p:blipFill rotWithShape="1">
          <a:blip r:embed="rId5"/>
          <a:srcRect r="16856" b="4742"/>
          <a:stretch/>
        </p:blipFill>
        <p:spPr>
          <a:xfrm>
            <a:off x="8274766" y="3450448"/>
            <a:ext cx="3865249" cy="662447"/>
          </a:xfrm>
          <a:prstGeom prst="rect">
            <a:avLst/>
          </a:prstGeom>
          <a:ln>
            <a:solidFill>
              <a:schemeClr val="bg2"/>
            </a:solidFill>
          </a:ln>
        </p:spPr>
      </p:pic>
      <p:sp>
        <p:nvSpPr>
          <p:cNvPr id="22" name="AutoShape 4">
            <a:extLst>
              <a:ext uri="{FF2B5EF4-FFF2-40B4-BE49-F238E27FC236}">
                <a16:creationId xmlns:a16="http://schemas.microsoft.com/office/drawing/2014/main" id="{86E21D03-538D-050D-CA17-B0D2F4DBD4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09D6C38A-B4D9-98DF-3BC8-123FA0F6360E}"/>
              </a:ext>
            </a:extLst>
          </p:cNvPr>
          <p:cNvPicPr>
            <a:picLocks noChangeAspect="1"/>
          </p:cNvPicPr>
          <p:nvPr/>
        </p:nvPicPr>
        <p:blipFill>
          <a:blip r:embed="rId6"/>
          <a:stretch>
            <a:fillRect/>
          </a:stretch>
        </p:blipFill>
        <p:spPr>
          <a:xfrm>
            <a:off x="8453449" y="693281"/>
            <a:ext cx="3188580" cy="2693058"/>
          </a:xfrm>
          <a:prstGeom prst="rect">
            <a:avLst/>
          </a:prstGeom>
        </p:spPr>
      </p:pic>
      <p:pic>
        <p:nvPicPr>
          <p:cNvPr id="44" name="Picture 43">
            <a:extLst>
              <a:ext uri="{FF2B5EF4-FFF2-40B4-BE49-F238E27FC236}">
                <a16:creationId xmlns:a16="http://schemas.microsoft.com/office/drawing/2014/main" id="{60919C37-5395-01A4-B5F2-1B2F358F9B86}"/>
              </a:ext>
            </a:extLst>
          </p:cNvPr>
          <p:cNvPicPr>
            <a:picLocks noChangeAspect="1"/>
          </p:cNvPicPr>
          <p:nvPr/>
        </p:nvPicPr>
        <p:blipFill>
          <a:blip r:embed="rId7"/>
          <a:stretch>
            <a:fillRect/>
          </a:stretch>
        </p:blipFill>
        <p:spPr>
          <a:xfrm>
            <a:off x="2295266" y="787744"/>
            <a:ext cx="4972744" cy="1114581"/>
          </a:xfrm>
          <a:prstGeom prst="rect">
            <a:avLst/>
          </a:prstGeom>
        </p:spPr>
      </p:pic>
      <p:sp>
        <p:nvSpPr>
          <p:cNvPr id="46" name="Rectangle 45">
            <a:extLst>
              <a:ext uri="{FF2B5EF4-FFF2-40B4-BE49-F238E27FC236}">
                <a16:creationId xmlns:a16="http://schemas.microsoft.com/office/drawing/2014/main" id="{74A654DA-11C9-7920-0862-507DE5276389}"/>
              </a:ext>
            </a:extLst>
          </p:cNvPr>
          <p:cNvSpPr/>
          <p:nvPr/>
        </p:nvSpPr>
        <p:spPr>
          <a:xfrm>
            <a:off x="8267701" y="4128337"/>
            <a:ext cx="3881438" cy="2519162"/>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A0E64EC9-6F40-8765-5BF3-262F4F48F74A}"/>
              </a:ext>
            </a:extLst>
          </p:cNvPr>
          <p:cNvSpPr txBox="1"/>
          <p:nvPr/>
        </p:nvSpPr>
        <p:spPr>
          <a:xfrm>
            <a:off x="1985180" y="4985519"/>
            <a:ext cx="6093591" cy="1477328"/>
          </a:xfrm>
          <a:prstGeom prst="rect">
            <a:avLst/>
          </a:prstGeom>
          <a:noFill/>
        </p:spPr>
        <p:txBody>
          <a:bodyPr wrap="square" rtlCol="0">
            <a:spAutoFit/>
          </a:bodyPr>
          <a:lstStyle/>
          <a:p>
            <a:r>
              <a:rPr lang="en-US" dirty="0"/>
              <a:t>1. PCA </a:t>
            </a:r>
            <a:r>
              <a:rPr lang="en-US" b="1" dirty="0"/>
              <a:t>linearly transforms </a:t>
            </a:r>
            <a:r>
              <a:rPr lang="en-US" dirty="0"/>
              <a:t>data onto a new coordinate system such that the principal components (linear combination features) maximizes the variation in the data. </a:t>
            </a:r>
          </a:p>
          <a:p>
            <a:r>
              <a:rPr lang="en-US" dirty="0"/>
              <a:t>2. Can be used as “anchor points” for </a:t>
            </a:r>
            <a:r>
              <a:rPr lang="en-US" b="1" dirty="0"/>
              <a:t>nonlinear dimensionality reduction &amp;</a:t>
            </a:r>
            <a:r>
              <a:rPr lang="en-US" dirty="0"/>
              <a:t> examine </a:t>
            </a:r>
            <a:r>
              <a:rPr lang="en-US" b="1" dirty="0"/>
              <a:t>sources of heterogeneity</a:t>
            </a:r>
            <a:r>
              <a:rPr lang="en-US" dirty="0"/>
              <a:t>.</a:t>
            </a:r>
          </a:p>
        </p:txBody>
      </p:sp>
      <p:grpSp>
        <p:nvGrpSpPr>
          <p:cNvPr id="1053" name="Group 1052">
            <a:extLst>
              <a:ext uri="{FF2B5EF4-FFF2-40B4-BE49-F238E27FC236}">
                <a16:creationId xmlns:a16="http://schemas.microsoft.com/office/drawing/2014/main" id="{1A25FD33-D7A3-56E1-C347-08F6981FD367}"/>
              </a:ext>
            </a:extLst>
          </p:cNvPr>
          <p:cNvGrpSpPr/>
          <p:nvPr/>
        </p:nvGrpSpPr>
        <p:grpSpPr>
          <a:xfrm>
            <a:off x="1" y="621250"/>
            <a:ext cx="1762812" cy="6237297"/>
            <a:chOff x="0" y="621250"/>
            <a:chExt cx="2205213" cy="6237297"/>
          </a:xfrm>
        </p:grpSpPr>
        <p:sp>
          <p:nvSpPr>
            <p:cNvPr id="1311" name="Rectangle 1310">
              <a:extLst>
                <a:ext uri="{FF2B5EF4-FFF2-40B4-BE49-F238E27FC236}">
                  <a16:creationId xmlns:a16="http://schemas.microsoft.com/office/drawing/2014/main" id="{105B82B3-0B0D-0FC1-9CF3-F0BA7A5CD2FE}"/>
                </a:ext>
              </a:extLst>
            </p:cNvPr>
            <p:cNvSpPr/>
            <p:nvPr/>
          </p:nvSpPr>
          <p:spPr>
            <a:xfrm>
              <a:off x="10652" y="4506012"/>
              <a:ext cx="2194561" cy="2352535"/>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21250"/>
              <a:ext cx="2114569" cy="3045777"/>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60E54EDE-372E-2F20-C5DA-092B51F7E61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36AC35C6-7474-1AF6-BFA0-3EB91760A437}"/>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4259686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PCA Dim Loadings</a:t>
            </a:r>
          </a:p>
        </p:txBody>
      </p:sp>
      <p:sp>
        <p:nvSpPr>
          <p:cNvPr id="22" name="AutoShape 4">
            <a:extLst>
              <a:ext uri="{FF2B5EF4-FFF2-40B4-BE49-F238E27FC236}">
                <a16:creationId xmlns:a16="http://schemas.microsoft.com/office/drawing/2014/main" id="{86E21D03-538D-050D-CA17-B0D2F4DBD4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053" name="Group 1052">
            <a:extLst>
              <a:ext uri="{FF2B5EF4-FFF2-40B4-BE49-F238E27FC236}">
                <a16:creationId xmlns:a16="http://schemas.microsoft.com/office/drawing/2014/main" id="{1A25FD33-D7A3-56E1-C347-08F6981FD367}"/>
              </a:ext>
            </a:extLst>
          </p:cNvPr>
          <p:cNvGrpSpPr/>
          <p:nvPr/>
        </p:nvGrpSpPr>
        <p:grpSpPr>
          <a:xfrm>
            <a:off x="1" y="621251"/>
            <a:ext cx="1724750" cy="6237296"/>
            <a:chOff x="0" y="621251"/>
            <a:chExt cx="2205213" cy="6237296"/>
          </a:xfrm>
        </p:grpSpPr>
        <p:sp>
          <p:nvSpPr>
            <p:cNvPr id="1311" name="Rectangle 1310">
              <a:extLst>
                <a:ext uri="{FF2B5EF4-FFF2-40B4-BE49-F238E27FC236}">
                  <a16:creationId xmlns:a16="http://schemas.microsoft.com/office/drawing/2014/main" id="{105B82B3-0B0D-0FC1-9CF3-F0BA7A5CD2FE}"/>
                </a:ext>
              </a:extLst>
            </p:cNvPr>
            <p:cNvSpPr/>
            <p:nvPr/>
          </p:nvSpPr>
          <p:spPr>
            <a:xfrm>
              <a:off x="10652" y="4506012"/>
              <a:ext cx="2194561" cy="2352535"/>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21251"/>
              <a:ext cx="2114569" cy="303635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60E54EDE-372E-2F20-C5DA-092B51F7E61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36AC35C6-7474-1AF6-BFA0-3EB91760A437}"/>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pic>
        <p:nvPicPr>
          <p:cNvPr id="7" name="Picture 6">
            <a:extLst>
              <a:ext uri="{FF2B5EF4-FFF2-40B4-BE49-F238E27FC236}">
                <a16:creationId xmlns:a16="http://schemas.microsoft.com/office/drawing/2014/main" id="{9A57A2AF-1858-C4EF-EBD1-7E591A54655F}"/>
              </a:ext>
            </a:extLst>
          </p:cNvPr>
          <p:cNvPicPr>
            <a:picLocks noChangeAspect="1"/>
          </p:cNvPicPr>
          <p:nvPr/>
        </p:nvPicPr>
        <p:blipFill>
          <a:blip r:embed="rId3"/>
          <a:stretch>
            <a:fillRect/>
          </a:stretch>
        </p:blipFill>
        <p:spPr>
          <a:xfrm>
            <a:off x="1914141" y="2460656"/>
            <a:ext cx="4006030" cy="3116492"/>
          </a:xfrm>
          <a:prstGeom prst="rect">
            <a:avLst/>
          </a:prstGeom>
        </p:spPr>
      </p:pic>
      <p:pic>
        <p:nvPicPr>
          <p:cNvPr id="9" name="Picture 8">
            <a:extLst>
              <a:ext uri="{FF2B5EF4-FFF2-40B4-BE49-F238E27FC236}">
                <a16:creationId xmlns:a16="http://schemas.microsoft.com/office/drawing/2014/main" id="{D3FBB1F1-684F-BCBF-90F2-3DDA7678D938}"/>
              </a:ext>
            </a:extLst>
          </p:cNvPr>
          <p:cNvPicPr>
            <a:picLocks noChangeAspect="1"/>
          </p:cNvPicPr>
          <p:nvPr/>
        </p:nvPicPr>
        <p:blipFill>
          <a:blip r:embed="rId4"/>
          <a:stretch>
            <a:fillRect/>
          </a:stretch>
        </p:blipFill>
        <p:spPr>
          <a:xfrm>
            <a:off x="1955312" y="1590885"/>
            <a:ext cx="4029637" cy="362001"/>
          </a:xfrm>
          <a:prstGeom prst="rect">
            <a:avLst/>
          </a:prstGeom>
        </p:spPr>
      </p:pic>
      <p:sp>
        <p:nvSpPr>
          <p:cNvPr id="12" name="TextBox 11">
            <a:extLst>
              <a:ext uri="{FF2B5EF4-FFF2-40B4-BE49-F238E27FC236}">
                <a16:creationId xmlns:a16="http://schemas.microsoft.com/office/drawing/2014/main" id="{2F38FBD0-7831-7853-9E1F-0CE706C0C438}"/>
              </a:ext>
            </a:extLst>
          </p:cNvPr>
          <p:cNvSpPr txBox="1"/>
          <p:nvPr/>
        </p:nvSpPr>
        <p:spPr>
          <a:xfrm>
            <a:off x="2840093" y="5831693"/>
            <a:ext cx="2000869" cy="307777"/>
          </a:xfrm>
          <a:prstGeom prst="rect">
            <a:avLst/>
          </a:prstGeom>
          <a:noFill/>
        </p:spPr>
        <p:txBody>
          <a:bodyPr wrap="none" rtlCol="0">
            <a:spAutoFit/>
          </a:bodyPr>
          <a:lstStyle/>
          <a:p>
            <a:r>
              <a:rPr lang="en-US" sz="1400" i="1" dirty="0"/>
              <a:t>Plot: PCA Loading x Gene</a:t>
            </a:r>
          </a:p>
        </p:txBody>
      </p:sp>
      <p:pic>
        <p:nvPicPr>
          <p:cNvPr id="14" name="Picture 13">
            <a:extLst>
              <a:ext uri="{FF2B5EF4-FFF2-40B4-BE49-F238E27FC236}">
                <a16:creationId xmlns:a16="http://schemas.microsoft.com/office/drawing/2014/main" id="{E2541766-2754-56D1-E484-CC4DCB792CDF}"/>
              </a:ext>
            </a:extLst>
          </p:cNvPr>
          <p:cNvPicPr>
            <a:picLocks noChangeAspect="1"/>
          </p:cNvPicPr>
          <p:nvPr/>
        </p:nvPicPr>
        <p:blipFill>
          <a:blip r:embed="rId5"/>
          <a:stretch>
            <a:fillRect/>
          </a:stretch>
        </p:blipFill>
        <p:spPr>
          <a:xfrm>
            <a:off x="6555051" y="1828139"/>
            <a:ext cx="5272231" cy="4047451"/>
          </a:xfrm>
          <a:prstGeom prst="rect">
            <a:avLst/>
          </a:prstGeom>
        </p:spPr>
      </p:pic>
      <p:sp>
        <p:nvSpPr>
          <p:cNvPr id="16" name="TextBox 15">
            <a:extLst>
              <a:ext uri="{FF2B5EF4-FFF2-40B4-BE49-F238E27FC236}">
                <a16:creationId xmlns:a16="http://schemas.microsoft.com/office/drawing/2014/main" id="{B4434190-E939-B9A5-A497-F075466A0EF5}"/>
              </a:ext>
            </a:extLst>
          </p:cNvPr>
          <p:cNvSpPr txBox="1"/>
          <p:nvPr/>
        </p:nvSpPr>
        <p:spPr>
          <a:xfrm>
            <a:off x="6555051" y="5831693"/>
            <a:ext cx="5461622" cy="307777"/>
          </a:xfrm>
          <a:prstGeom prst="rect">
            <a:avLst/>
          </a:prstGeom>
          <a:noFill/>
        </p:spPr>
        <p:txBody>
          <a:bodyPr wrap="square" rtlCol="0">
            <a:spAutoFit/>
          </a:bodyPr>
          <a:lstStyle/>
          <a:p>
            <a:r>
              <a:rPr lang="en-US" sz="1400" i="1" dirty="0"/>
              <a:t>Plot: Cell X Gene, color is PC loading. Cells and genes sorted by PC score.</a:t>
            </a:r>
          </a:p>
        </p:txBody>
      </p:sp>
      <p:pic>
        <p:nvPicPr>
          <p:cNvPr id="18" name="Picture 17">
            <a:extLst>
              <a:ext uri="{FF2B5EF4-FFF2-40B4-BE49-F238E27FC236}">
                <a16:creationId xmlns:a16="http://schemas.microsoft.com/office/drawing/2014/main" id="{E084B740-D64C-B1A5-3656-49BA85106E38}"/>
              </a:ext>
            </a:extLst>
          </p:cNvPr>
          <p:cNvPicPr>
            <a:picLocks noChangeAspect="1"/>
          </p:cNvPicPr>
          <p:nvPr/>
        </p:nvPicPr>
        <p:blipFill>
          <a:blip r:embed="rId6"/>
          <a:stretch>
            <a:fillRect/>
          </a:stretch>
        </p:blipFill>
        <p:spPr>
          <a:xfrm>
            <a:off x="6694818" y="1198480"/>
            <a:ext cx="4505954" cy="390580"/>
          </a:xfrm>
          <a:prstGeom prst="rect">
            <a:avLst/>
          </a:prstGeom>
        </p:spPr>
      </p:pic>
    </p:spTree>
    <p:extLst>
      <p:ext uri="{BB962C8B-B14F-4D97-AF65-F5344CB8AC3E}">
        <p14:creationId xmlns:p14="http://schemas.microsoft.com/office/powerpoint/2010/main" val="19621455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Linear Dimension Reduction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464684" y="696976"/>
            <a:ext cx="9063956" cy="369332"/>
          </a:xfrm>
          <a:prstGeom prst="rect">
            <a:avLst/>
          </a:prstGeom>
          <a:noFill/>
        </p:spPr>
        <p:txBody>
          <a:bodyPr wrap="none" rtlCol="0">
            <a:spAutoFit/>
          </a:bodyPr>
          <a:lstStyle/>
          <a:p>
            <a:r>
              <a:rPr lang="en-US" dirty="0"/>
              <a:t>Select the range of principal component (PC) dimensions that capture the majority of variance.</a:t>
            </a:r>
          </a:p>
        </p:txBody>
      </p:sp>
      <p:pic>
        <p:nvPicPr>
          <p:cNvPr id="16" name="Picture 15">
            <a:extLst>
              <a:ext uri="{FF2B5EF4-FFF2-40B4-BE49-F238E27FC236}">
                <a16:creationId xmlns:a16="http://schemas.microsoft.com/office/drawing/2014/main" id="{21497FA7-EA4D-76FE-B1E7-404BD308F3F9}"/>
              </a:ext>
            </a:extLst>
          </p:cNvPr>
          <p:cNvPicPr>
            <a:picLocks noChangeAspect="1"/>
          </p:cNvPicPr>
          <p:nvPr/>
        </p:nvPicPr>
        <p:blipFill>
          <a:blip r:embed="rId3"/>
          <a:stretch>
            <a:fillRect/>
          </a:stretch>
        </p:blipFill>
        <p:spPr>
          <a:xfrm>
            <a:off x="2524067" y="1098874"/>
            <a:ext cx="6144482" cy="657317"/>
          </a:xfrm>
          <a:prstGeom prst="rect">
            <a:avLst/>
          </a:prstGeom>
        </p:spPr>
      </p:pic>
      <p:sp>
        <p:nvSpPr>
          <p:cNvPr id="33" name="TextBox 32">
            <a:extLst>
              <a:ext uri="{FF2B5EF4-FFF2-40B4-BE49-F238E27FC236}">
                <a16:creationId xmlns:a16="http://schemas.microsoft.com/office/drawing/2014/main" id="{04C8FB70-8B58-7868-C1A5-C41B52D8DCB7}"/>
              </a:ext>
            </a:extLst>
          </p:cNvPr>
          <p:cNvSpPr txBox="1"/>
          <p:nvPr/>
        </p:nvSpPr>
        <p:spPr>
          <a:xfrm>
            <a:off x="6104949" y="2177303"/>
            <a:ext cx="5745294" cy="923330"/>
          </a:xfrm>
          <a:prstGeom prst="rect">
            <a:avLst/>
          </a:prstGeom>
          <a:noFill/>
        </p:spPr>
        <p:txBody>
          <a:bodyPr wrap="square" rtlCol="0">
            <a:spAutoFit/>
          </a:bodyPr>
          <a:lstStyle/>
          <a:p>
            <a:r>
              <a:rPr lang="en-US" dirty="0"/>
              <a:t>For the nonlinear clustering (next steps), we wish to discard as many PCs as possible while still capturing the </a:t>
            </a:r>
          </a:p>
          <a:p>
            <a:r>
              <a:rPr lang="en-US" dirty="0"/>
              <a:t>variability in the data.</a:t>
            </a:r>
          </a:p>
        </p:txBody>
      </p:sp>
      <p:grpSp>
        <p:nvGrpSpPr>
          <p:cNvPr id="35" name="Group 34">
            <a:extLst>
              <a:ext uri="{FF2B5EF4-FFF2-40B4-BE49-F238E27FC236}">
                <a16:creationId xmlns:a16="http://schemas.microsoft.com/office/drawing/2014/main" id="{F8EDD1FF-FEAD-3C81-C585-64A3AE4452F9}"/>
              </a:ext>
            </a:extLst>
          </p:cNvPr>
          <p:cNvGrpSpPr>
            <a:grpSpLocks noChangeAspect="1"/>
          </p:cNvGrpSpPr>
          <p:nvPr/>
        </p:nvGrpSpPr>
        <p:grpSpPr>
          <a:xfrm>
            <a:off x="2274714" y="2060587"/>
            <a:ext cx="3555191" cy="2910189"/>
            <a:chOff x="2375709" y="2041967"/>
            <a:chExt cx="4410691" cy="3610479"/>
          </a:xfrm>
        </p:grpSpPr>
        <p:sp>
          <p:nvSpPr>
            <p:cNvPr id="22" name="Rectangle 21">
              <a:extLst>
                <a:ext uri="{FF2B5EF4-FFF2-40B4-BE49-F238E27FC236}">
                  <a16:creationId xmlns:a16="http://schemas.microsoft.com/office/drawing/2014/main" id="{6A064B1A-145C-CFEE-D1AD-523B4B25AD9A}"/>
                </a:ext>
              </a:extLst>
            </p:cNvPr>
            <p:cNvSpPr/>
            <p:nvPr/>
          </p:nvSpPr>
          <p:spPr>
            <a:xfrm>
              <a:off x="4688931" y="2059987"/>
              <a:ext cx="2006595" cy="3119690"/>
            </a:xfrm>
            <a:prstGeom prst="rect">
              <a:avLst/>
            </a:prstGeom>
            <a:solidFill>
              <a:srgbClr val="000000">
                <a:alpha val="2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ECB5176E-B2D8-DF4E-AD73-219DBB29259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375709" y="2041967"/>
              <a:ext cx="4410691" cy="3610479"/>
            </a:xfrm>
            <a:prstGeom prst="rect">
              <a:avLst/>
            </a:prstGeom>
          </p:spPr>
        </p:pic>
        <p:cxnSp>
          <p:nvCxnSpPr>
            <p:cNvPr id="10" name="Straight Connector 9">
              <a:extLst>
                <a:ext uri="{FF2B5EF4-FFF2-40B4-BE49-F238E27FC236}">
                  <a16:creationId xmlns:a16="http://schemas.microsoft.com/office/drawing/2014/main" id="{06BA26B6-9069-2881-F929-F4A6F66BC32B}"/>
                </a:ext>
              </a:extLst>
            </p:cNvPr>
            <p:cNvCxnSpPr>
              <a:cxnSpLocks/>
            </p:cNvCxnSpPr>
            <p:nvPr/>
          </p:nvCxnSpPr>
          <p:spPr>
            <a:xfrm flipV="1">
              <a:off x="4688931" y="2059987"/>
              <a:ext cx="0" cy="31196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CA8419-E3B2-3D6C-56A6-BA2D6C97B198}"/>
                </a:ext>
              </a:extLst>
            </p:cNvPr>
            <p:cNvCxnSpPr>
              <a:cxnSpLocks/>
            </p:cNvCxnSpPr>
            <p:nvPr/>
          </p:nvCxnSpPr>
          <p:spPr>
            <a:xfrm>
              <a:off x="2809331" y="4975409"/>
              <a:ext cx="38862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B125F8C4-A4D1-8E1D-3846-97F79FF04E18}"/>
              </a:ext>
            </a:extLst>
          </p:cNvPr>
          <p:cNvSpPr txBox="1"/>
          <p:nvPr/>
        </p:nvSpPr>
        <p:spPr>
          <a:xfrm>
            <a:off x="2183592" y="5152631"/>
            <a:ext cx="6514216" cy="1200329"/>
          </a:xfrm>
          <a:prstGeom prst="rect">
            <a:avLst/>
          </a:prstGeom>
          <a:noFill/>
        </p:spPr>
        <p:txBody>
          <a:bodyPr wrap="square" rtlCol="0">
            <a:spAutoFit/>
          </a:bodyPr>
          <a:lstStyle/>
          <a:p>
            <a:r>
              <a:rPr lang="en-US" b="1" dirty="0"/>
              <a:t>Too few PCs</a:t>
            </a:r>
            <a:r>
              <a:rPr lang="en-US" dirty="0"/>
              <a:t>: key biological variability in the dataset is discarded.</a:t>
            </a:r>
          </a:p>
          <a:p>
            <a:r>
              <a:rPr lang="en-US" b="1" dirty="0"/>
              <a:t>Too many PCs</a:t>
            </a:r>
            <a:r>
              <a:rPr lang="en-US" dirty="0"/>
              <a:t>: biological variation is masked by other sources of variation (</a:t>
            </a:r>
            <a:r>
              <a:rPr lang="en-US" b="1" dirty="0"/>
              <a:t>signal to noise decreases </a:t>
            </a:r>
            <a:r>
              <a:rPr lang="en-US" dirty="0"/>
              <a:t>from other sources of variation).</a:t>
            </a:r>
          </a:p>
        </p:txBody>
      </p:sp>
      <p:sp>
        <p:nvSpPr>
          <p:cNvPr id="38" name="TextBox 37">
            <a:extLst>
              <a:ext uri="{FF2B5EF4-FFF2-40B4-BE49-F238E27FC236}">
                <a16:creationId xmlns:a16="http://schemas.microsoft.com/office/drawing/2014/main" id="{3103C805-D12E-BE5A-1F99-B7C2F9D49E41}"/>
              </a:ext>
            </a:extLst>
          </p:cNvPr>
          <p:cNvSpPr txBox="1"/>
          <p:nvPr/>
        </p:nvSpPr>
        <p:spPr>
          <a:xfrm>
            <a:off x="6104949" y="3327945"/>
            <a:ext cx="4657271" cy="1200329"/>
          </a:xfrm>
          <a:prstGeom prst="rect">
            <a:avLst/>
          </a:prstGeom>
          <a:noFill/>
        </p:spPr>
        <p:txBody>
          <a:bodyPr wrap="square" rtlCol="0">
            <a:spAutoFit/>
          </a:bodyPr>
          <a:lstStyle/>
          <a:p>
            <a:r>
              <a:rPr lang="en-US" b="1" dirty="0"/>
              <a:t>Elbow plots </a:t>
            </a:r>
            <a:r>
              <a:rPr lang="en-US" dirty="0"/>
              <a:t>display variation captured by each PC, choose a point of </a:t>
            </a:r>
            <a:r>
              <a:rPr lang="en-US" i="1" dirty="0"/>
              <a:t>diminishing returns </a:t>
            </a:r>
            <a:r>
              <a:rPr lang="en-US" dirty="0"/>
              <a:t>for the threshold (dimensions 8-15 would be reasonable for this plot).</a:t>
            </a:r>
          </a:p>
        </p:txBody>
      </p:sp>
      <p:grpSp>
        <p:nvGrpSpPr>
          <p:cNvPr id="1058" name="Group 1057">
            <a:extLst>
              <a:ext uri="{FF2B5EF4-FFF2-40B4-BE49-F238E27FC236}">
                <a16:creationId xmlns:a16="http://schemas.microsoft.com/office/drawing/2014/main" id="{F4D35B09-3F69-C190-E8B7-A26CF3B45BB3}"/>
              </a:ext>
            </a:extLst>
          </p:cNvPr>
          <p:cNvGrpSpPr/>
          <p:nvPr/>
        </p:nvGrpSpPr>
        <p:grpSpPr>
          <a:xfrm>
            <a:off x="-10152" y="648094"/>
            <a:ext cx="1706977" cy="6206115"/>
            <a:chOff x="-10152" y="648094"/>
            <a:chExt cx="2164485" cy="6206115"/>
          </a:xfrm>
        </p:grpSpPr>
        <p:sp>
          <p:nvSpPr>
            <p:cNvPr id="1311" name="Rectangle 1310">
              <a:extLst>
                <a:ext uri="{FF2B5EF4-FFF2-40B4-BE49-F238E27FC236}">
                  <a16:creationId xmlns:a16="http://schemas.microsoft.com/office/drawing/2014/main" id="{105B82B3-0B0D-0FC1-9CF3-F0BA7A5CD2FE}"/>
                </a:ext>
              </a:extLst>
            </p:cNvPr>
            <p:cNvSpPr/>
            <p:nvPr/>
          </p:nvSpPr>
          <p:spPr>
            <a:xfrm>
              <a:off x="0" y="4506012"/>
              <a:ext cx="2154333" cy="2348197"/>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152" y="648094"/>
              <a:ext cx="2164485" cy="2981226"/>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AF6B0F15-15A3-4BF8-4F4D-48A9DF6C64F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D906155A-330F-EAB9-CEC2-8209B9958198}"/>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3206358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24C8C-A5BA-356C-BFDB-8FF2E54EBDE0}"/>
              </a:ext>
            </a:extLst>
          </p:cNvPr>
          <p:cNvSpPr>
            <a:spLocks noGrp="1"/>
          </p:cNvSpPr>
          <p:nvPr>
            <p:ph type="title"/>
          </p:nvPr>
        </p:nvSpPr>
        <p:spPr/>
        <p:txBody>
          <a:bodyPr/>
          <a:lstStyle/>
          <a:p>
            <a:r>
              <a:rPr lang="en-US" dirty="0"/>
              <a:t>Integrating Datasets</a:t>
            </a:r>
          </a:p>
        </p:txBody>
      </p:sp>
      <p:grpSp>
        <p:nvGrpSpPr>
          <p:cNvPr id="3" name="Group 2">
            <a:extLst>
              <a:ext uri="{FF2B5EF4-FFF2-40B4-BE49-F238E27FC236}">
                <a16:creationId xmlns:a16="http://schemas.microsoft.com/office/drawing/2014/main" id="{351ECE3C-B1CC-7771-3B02-D8391A4A3CA9}"/>
              </a:ext>
            </a:extLst>
          </p:cNvPr>
          <p:cNvGrpSpPr/>
          <p:nvPr/>
        </p:nvGrpSpPr>
        <p:grpSpPr>
          <a:xfrm>
            <a:off x="-10152" y="648093"/>
            <a:ext cx="1677027" cy="6206116"/>
            <a:chOff x="-10152" y="648093"/>
            <a:chExt cx="2164485" cy="6206116"/>
          </a:xfrm>
        </p:grpSpPr>
        <p:sp>
          <p:nvSpPr>
            <p:cNvPr id="4" name="Rectangle 3">
              <a:extLst>
                <a:ext uri="{FF2B5EF4-FFF2-40B4-BE49-F238E27FC236}">
                  <a16:creationId xmlns:a16="http://schemas.microsoft.com/office/drawing/2014/main" id="{2ACF68E3-021B-0583-726E-CD7EACC0D44D}"/>
                </a:ext>
              </a:extLst>
            </p:cNvPr>
            <p:cNvSpPr/>
            <p:nvPr/>
          </p:nvSpPr>
          <p:spPr>
            <a:xfrm>
              <a:off x="0" y="5109329"/>
              <a:ext cx="2154333" cy="174488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7E391A4C-A629-8DE2-6770-EC74E099C055}"/>
                </a:ext>
              </a:extLst>
            </p:cNvPr>
            <p:cNvSpPr/>
            <p:nvPr/>
          </p:nvSpPr>
          <p:spPr>
            <a:xfrm>
              <a:off x="-10152" y="648093"/>
              <a:ext cx="2164485" cy="405588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extBox 5">
            <a:extLst>
              <a:ext uri="{FF2B5EF4-FFF2-40B4-BE49-F238E27FC236}">
                <a16:creationId xmlns:a16="http://schemas.microsoft.com/office/drawing/2014/main" id="{73892511-0880-03C8-452F-8681F275BFEC}"/>
              </a:ext>
            </a:extLst>
          </p:cNvPr>
          <p:cNvSpPr txBox="1"/>
          <p:nvPr/>
        </p:nvSpPr>
        <p:spPr>
          <a:xfrm>
            <a:off x="1733550" y="4763544"/>
            <a:ext cx="5210174" cy="1477328"/>
          </a:xfrm>
          <a:prstGeom prst="rect">
            <a:avLst/>
          </a:prstGeom>
          <a:noFill/>
        </p:spPr>
        <p:txBody>
          <a:bodyPr wrap="square" rtlCol="0">
            <a:spAutoFit/>
          </a:bodyPr>
          <a:lstStyle/>
          <a:p>
            <a:r>
              <a:rPr lang="en-US" dirty="0"/>
              <a:t>Often datasets need to </a:t>
            </a:r>
            <a:r>
              <a:rPr lang="en-US" b="1" dirty="0"/>
              <a:t>combined</a:t>
            </a:r>
            <a:r>
              <a:rPr lang="en-US" dirty="0"/>
              <a:t> across different </a:t>
            </a:r>
            <a:r>
              <a:rPr lang="en-US" u="sng" dirty="0"/>
              <a:t>batches, timepoints, or conditions </a:t>
            </a:r>
            <a:r>
              <a:rPr lang="en-US" dirty="0"/>
              <a:t>(</a:t>
            </a:r>
            <a:r>
              <a:rPr lang="en-US" i="1" dirty="0"/>
              <a:t>integration</a:t>
            </a:r>
            <a:r>
              <a:rPr lang="en-US" dirty="0"/>
              <a:t>).</a:t>
            </a:r>
          </a:p>
          <a:p>
            <a:endParaRPr lang="en-US" dirty="0"/>
          </a:p>
          <a:p>
            <a:r>
              <a:rPr lang="en-US" dirty="0"/>
              <a:t>Seurat </a:t>
            </a:r>
            <a:r>
              <a:rPr lang="en-US" b="1" dirty="0"/>
              <a:t>normalizes</a:t>
            </a:r>
            <a:r>
              <a:rPr lang="en-US" dirty="0"/>
              <a:t> the data to make the data </a:t>
            </a:r>
            <a:r>
              <a:rPr lang="en-US" i="1" dirty="0"/>
              <a:t>comparable</a:t>
            </a:r>
            <a:r>
              <a:rPr lang="en-US" dirty="0"/>
              <a:t> between these groups.</a:t>
            </a:r>
          </a:p>
        </p:txBody>
      </p:sp>
      <p:pic>
        <p:nvPicPr>
          <p:cNvPr id="8" name="Picture 7">
            <a:extLst>
              <a:ext uri="{FF2B5EF4-FFF2-40B4-BE49-F238E27FC236}">
                <a16:creationId xmlns:a16="http://schemas.microsoft.com/office/drawing/2014/main" id="{D73EC57B-F43B-3DC5-75C8-E0D2E5D6E2DA}"/>
              </a:ext>
            </a:extLst>
          </p:cNvPr>
          <p:cNvPicPr>
            <a:picLocks noChangeAspect="1"/>
          </p:cNvPicPr>
          <p:nvPr/>
        </p:nvPicPr>
        <p:blipFill rotWithShape="1">
          <a:blip r:embed="rId2"/>
          <a:srcRect l="-1" r="322" b="8665"/>
          <a:stretch/>
        </p:blipFill>
        <p:spPr>
          <a:xfrm>
            <a:off x="1755050" y="667145"/>
            <a:ext cx="6162675" cy="3523857"/>
          </a:xfrm>
          <a:prstGeom prst="rect">
            <a:avLst/>
          </a:prstGeom>
        </p:spPr>
      </p:pic>
      <p:pic>
        <p:nvPicPr>
          <p:cNvPr id="14" name="Picture 13">
            <a:extLst>
              <a:ext uri="{FF2B5EF4-FFF2-40B4-BE49-F238E27FC236}">
                <a16:creationId xmlns:a16="http://schemas.microsoft.com/office/drawing/2014/main" id="{FEA83C02-DD80-3603-A22C-4C2326B1CB01}"/>
              </a:ext>
            </a:extLst>
          </p:cNvPr>
          <p:cNvPicPr>
            <a:picLocks noChangeAspect="1"/>
          </p:cNvPicPr>
          <p:nvPr/>
        </p:nvPicPr>
        <p:blipFill rotWithShape="1">
          <a:blip r:embed="rId3"/>
          <a:srcRect l="1972" t="3242"/>
          <a:stretch/>
        </p:blipFill>
        <p:spPr>
          <a:xfrm>
            <a:off x="6877049" y="3314700"/>
            <a:ext cx="5229503" cy="3539508"/>
          </a:xfrm>
          <a:prstGeom prst="rect">
            <a:avLst/>
          </a:prstGeom>
        </p:spPr>
      </p:pic>
      <p:pic>
        <p:nvPicPr>
          <p:cNvPr id="16" name="Picture 15">
            <a:extLst>
              <a:ext uri="{FF2B5EF4-FFF2-40B4-BE49-F238E27FC236}">
                <a16:creationId xmlns:a16="http://schemas.microsoft.com/office/drawing/2014/main" id="{4E113E74-3699-EE14-1BEB-21408605B060}"/>
              </a:ext>
            </a:extLst>
          </p:cNvPr>
          <p:cNvPicPr>
            <a:picLocks noChangeAspect="1"/>
          </p:cNvPicPr>
          <p:nvPr/>
        </p:nvPicPr>
        <p:blipFill>
          <a:blip r:embed="rId4"/>
          <a:stretch>
            <a:fillRect/>
          </a:stretch>
        </p:blipFill>
        <p:spPr>
          <a:xfrm>
            <a:off x="8105494" y="2676034"/>
            <a:ext cx="4001058" cy="495369"/>
          </a:xfrm>
          <a:prstGeom prst="rect">
            <a:avLst/>
          </a:prstGeom>
        </p:spPr>
      </p:pic>
      <p:sp>
        <p:nvSpPr>
          <p:cNvPr id="17" name="TextBox 16">
            <a:extLst>
              <a:ext uri="{FF2B5EF4-FFF2-40B4-BE49-F238E27FC236}">
                <a16:creationId xmlns:a16="http://schemas.microsoft.com/office/drawing/2014/main" id="{F45F50EA-D6C7-B164-1D1D-63A09BA371CA}"/>
              </a:ext>
            </a:extLst>
          </p:cNvPr>
          <p:cNvSpPr txBox="1"/>
          <p:nvPr/>
        </p:nvSpPr>
        <p:spPr>
          <a:xfrm>
            <a:off x="8005900" y="1575631"/>
            <a:ext cx="3924300" cy="523220"/>
          </a:xfrm>
          <a:prstGeom prst="rect">
            <a:avLst/>
          </a:prstGeom>
          <a:noFill/>
        </p:spPr>
        <p:txBody>
          <a:bodyPr wrap="square" rtlCol="0">
            <a:spAutoFit/>
          </a:bodyPr>
          <a:lstStyle/>
          <a:p>
            <a:r>
              <a:rPr lang="en-US" sz="1400" i="1" dirty="0"/>
              <a:t>Note: clustering and non-linear dimension reduction must be </a:t>
            </a:r>
            <a:r>
              <a:rPr lang="en-US" sz="1400" b="1" i="1" dirty="0"/>
              <a:t>repeated</a:t>
            </a:r>
            <a:r>
              <a:rPr lang="en-US" sz="1400" i="1" dirty="0"/>
              <a:t> after integration.</a:t>
            </a:r>
          </a:p>
        </p:txBody>
      </p:sp>
    </p:spTree>
    <p:extLst>
      <p:ext uri="{BB962C8B-B14F-4D97-AF65-F5344CB8AC3E}">
        <p14:creationId xmlns:p14="http://schemas.microsoft.com/office/powerpoint/2010/main" val="3271846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8A29E65-D53E-2E1F-D691-565EC6FC6AD7}"/>
              </a:ext>
            </a:extLst>
          </p:cNvPr>
          <p:cNvSpPr/>
          <p:nvPr/>
        </p:nvSpPr>
        <p:spPr>
          <a:xfrm>
            <a:off x="6520341" y="3499247"/>
            <a:ext cx="5275668" cy="273490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A7BFE5C-EA4E-4B67-32D2-707AF3E76ED0}"/>
              </a:ext>
            </a:extLst>
          </p:cNvPr>
          <p:cNvSpPr/>
          <p:nvPr/>
        </p:nvSpPr>
        <p:spPr>
          <a:xfrm>
            <a:off x="6520342" y="831043"/>
            <a:ext cx="5275667" cy="192202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Processing Pipeline Overview</a:t>
            </a:r>
          </a:p>
        </p:txBody>
      </p:sp>
      <p:sp>
        <p:nvSpPr>
          <p:cNvPr id="11" name="TextBox 10">
            <a:extLst>
              <a:ext uri="{FF2B5EF4-FFF2-40B4-BE49-F238E27FC236}">
                <a16:creationId xmlns:a16="http://schemas.microsoft.com/office/drawing/2014/main" id="{77E841F9-8238-A8A4-7598-C94333C0ADE7}"/>
              </a:ext>
            </a:extLst>
          </p:cNvPr>
          <p:cNvSpPr txBox="1"/>
          <p:nvPr/>
        </p:nvSpPr>
        <p:spPr>
          <a:xfrm>
            <a:off x="2087477" y="6016238"/>
            <a:ext cx="3973632" cy="707886"/>
          </a:xfrm>
          <a:prstGeom prst="rect">
            <a:avLst/>
          </a:prstGeom>
          <a:noFill/>
        </p:spPr>
        <p:txBody>
          <a:bodyPr wrap="square">
            <a:spAutoFit/>
          </a:bodyPr>
          <a:lstStyle/>
          <a:p>
            <a:r>
              <a:rPr lang="en-US" sz="2000" b="1" dirty="0"/>
              <a:t>Reduce dimensions </a:t>
            </a:r>
            <a:r>
              <a:rPr lang="en-US" sz="2000" dirty="0"/>
              <a:t>(nonlinear) &amp; Visualize.</a:t>
            </a:r>
          </a:p>
        </p:txBody>
      </p:sp>
      <p:sp>
        <p:nvSpPr>
          <p:cNvPr id="17" name="TextBox 16">
            <a:extLst>
              <a:ext uri="{FF2B5EF4-FFF2-40B4-BE49-F238E27FC236}">
                <a16:creationId xmlns:a16="http://schemas.microsoft.com/office/drawing/2014/main" id="{F8E31CA9-A22A-D9FA-6A32-77AA50AC02D4}"/>
              </a:ext>
            </a:extLst>
          </p:cNvPr>
          <p:cNvSpPr txBox="1"/>
          <p:nvPr/>
        </p:nvSpPr>
        <p:spPr>
          <a:xfrm>
            <a:off x="2085418" y="4611629"/>
            <a:ext cx="4033493" cy="707886"/>
          </a:xfrm>
          <a:prstGeom prst="rect">
            <a:avLst/>
          </a:prstGeom>
          <a:noFill/>
        </p:spPr>
        <p:txBody>
          <a:bodyPr wrap="square">
            <a:spAutoFit/>
          </a:bodyPr>
          <a:lstStyle/>
          <a:p>
            <a:r>
              <a:rPr lang="en-US" sz="2000" dirty="0"/>
              <a:t>Make comparable across </a:t>
            </a:r>
            <a:r>
              <a:rPr lang="en-US" sz="2000" b="1" dirty="0"/>
              <a:t>runs</a:t>
            </a:r>
            <a:r>
              <a:rPr lang="en-US" sz="2000" dirty="0"/>
              <a:t>/ </a:t>
            </a:r>
            <a:r>
              <a:rPr lang="en-US" sz="2000" b="1" dirty="0"/>
              <a:t>batches/ technologies.</a:t>
            </a:r>
            <a:endParaRPr lang="en-US" sz="2000" dirty="0"/>
          </a:p>
        </p:txBody>
      </p:sp>
      <p:sp>
        <p:nvSpPr>
          <p:cNvPr id="21" name="TextBox 20">
            <a:extLst>
              <a:ext uri="{FF2B5EF4-FFF2-40B4-BE49-F238E27FC236}">
                <a16:creationId xmlns:a16="http://schemas.microsoft.com/office/drawing/2014/main" id="{0EE6B5BE-57B8-B14A-43A2-C62820147503}"/>
              </a:ext>
            </a:extLst>
          </p:cNvPr>
          <p:cNvSpPr txBox="1"/>
          <p:nvPr/>
        </p:nvSpPr>
        <p:spPr>
          <a:xfrm>
            <a:off x="2085418" y="3828480"/>
            <a:ext cx="3321031" cy="400110"/>
          </a:xfrm>
          <a:prstGeom prst="rect">
            <a:avLst/>
          </a:prstGeom>
          <a:noFill/>
        </p:spPr>
        <p:txBody>
          <a:bodyPr wrap="square">
            <a:spAutoFit/>
          </a:bodyPr>
          <a:lstStyle/>
          <a:p>
            <a:r>
              <a:rPr lang="en-US" sz="2000" b="1" dirty="0"/>
              <a:t>Reduce dimensions </a:t>
            </a:r>
            <a:r>
              <a:rPr lang="en-US" sz="2000" dirty="0"/>
              <a:t>(linear).</a:t>
            </a:r>
          </a:p>
        </p:txBody>
      </p:sp>
      <p:sp>
        <p:nvSpPr>
          <p:cNvPr id="24" name="TextBox 23">
            <a:extLst>
              <a:ext uri="{FF2B5EF4-FFF2-40B4-BE49-F238E27FC236}">
                <a16:creationId xmlns:a16="http://schemas.microsoft.com/office/drawing/2014/main" id="{2AA174C3-5A17-933F-D99B-64E0BFBC7792}"/>
              </a:ext>
            </a:extLst>
          </p:cNvPr>
          <p:cNvSpPr txBox="1"/>
          <p:nvPr/>
        </p:nvSpPr>
        <p:spPr>
          <a:xfrm>
            <a:off x="2087477" y="1738415"/>
            <a:ext cx="3973632" cy="400110"/>
          </a:xfrm>
          <a:prstGeom prst="rect">
            <a:avLst/>
          </a:prstGeom>
          <a:noFill/>
        </p:spPr>
        <p:txBody>
          <a:bodyPr wrap="square">
            <a:spAutoFit/>
          </a:bodyPr>
          <a:lstStyle/>
          <a:p>
            <a:r>
              <a:rPr lang="en-US" sz="2000" b="1" dirty="0"/>
              <a:t>Filter</a:t>
            </a:r>
            <a:r>
              <a:rPr lang="en-US" sz="2000" dirty="0"/>
              <a:t> low quality data.</a:t>
            </a:r>
          </a:p>
        </p:txBody>
      </p:sp>
      <p:sp>
        <p:nvSpPr>
          <p:cNvPr id="26" name="TextBox 25">
            <a:extLst>
              <a:ext uri="{FF2B5EF4-FFF2-40B4-BE49-F238E27FC236}">
                <a16:creationId xmlns:a16="http://schemas.microsoft.com/office/drawing/2014/main" id="{A1171442-50AD-9DD1-6AE9-0E7AA9CB851C}"/>
              </a:ext>
            </a:extLst>
          </p:cNvPr>
          <p:cNvSpPr txBox="1"/>
          <p:nvPr/>
        </p:nvSpPr>
        <p:spPr>
          <a:xfrm>
            <a:off x="2087477" y="1175258"/>
            <a:ext cx="2906832" cy="400110"/>
          </a:xfrm>
          <a:prstGeom prst="rect">
            <a:avLst/>
          </a:prstGeom>
          <a:noFill/>
        </p:spPr>
        <p:txBody>
          <a:bodyPr wrap="square">
            <a:spAutoFit/>
          </a:bodyPr>
          <a:lstStyle/>
          <a:p>
            <a:r>
              <a:rPr lang="en-US" sz="2000" dirty="0"/>
              <a:t>Add/correct </a:t>
            </a:r>
            <a:r>
              <a:rPr lang="en-US" sz="2000" b="1" dirty="0"/>
              <a:t>metadata</a:t>
            </a:r>
            <a:r>
              <a:rPr lang="en-US" sz="2000" dirty="0"/>
              <a:t>.</a:t>
            </a:r>
          </a:p>
        </p:txBody>
      </p:sp>
      <p:sp>
        <p:nvSpPr>
          <p:cNvPr id="28" name="TextBox 27">
            <a:extLst>
              <a:ext uri="{FF2B5EF4-FFF2-40B4-BE49-F238E27FC236}">
                <a16:creationId xmlns:a16="http://schemas.microsoft.com/office/drawing/2014/main" id="{54583FFA-EBA8-E156-88B6-20FB48F8E38F}"/>
              </a:ext>
            </a:extLst>
          </p:cNvPr>
          <p:cNvSpPr txBox="1"/>
          <p:nvPr/>
        </p:nvSpPr>
        <p:spPr>
          <a:xfrm>
            <a:off x="2087477" y="2357976"/>
            <a:ext cx="4248133" cy="400110"/>
          </a:xfrm>
          <a:prstGeom prst="rect">
            <a:avLst/>
          </a:prstGeom>
          <a:noFill/>
        </p:spPr>
        <p:txBody>
          <a:bodyPr wrap="square">
            <a:spAutoFit/>
          </a:bodyPr>
          <a:lstStyle/>
          <a:p>
            <a:r>
              <a:rPr lang="en-US" sz="2000" dirty="0"/>
              <a:t>Make comparable across </a:t>
            </a:r>
            <a:r>
              <a:rPr lang="en-US" sz="2000" b="1" dirty="0"/>
              <a:t>genes</a:t>
            </a:r>
            <a:r>
              <a:rPr lang="en-US" sz="2000" dirty="0"/>
              <a:t>.</a:t>
            </a:r>
          </a:p>
        </p:txBody>
      </p:sp>
      <p:pic>
        <p:nvPicPr>
          <p:cNvPr id="4098" name="Picture 2">
            <a:extLst>
              <a:ext uri="{FF2B5EF4-FFF2-40B4-BE49-F238E27FC236}">
                <a16:creationId xmlns:a16="http://schemas.microsoft.com/office/drawing/2014/main" id="{BBA0B464-2B1D-41C0-C35C-101A4008B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7789" y="4690458"/>
            <a:ext cx="2134322" cy="106716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4CE01EE9-7B4B-892E-224F-D0DCD5F3E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7669" y="3603943"/>
            <a:ext cx="2718335" cy="2174668"/>
          </a:xfrm>
          <a:prstGeom prst="rect">
            <a:avLst/>
          </a:prstGeom>
          <a:noFill/>
          <a:extLst>
            <a:ext uri="{909E8E84-426E-40DD-AFC4-6F175D3DCCD1}">
              <a14:hiddenFill xmlns:a14="http://schemas.microsoft.com/office/drawing/2010/main">
                <a:solidFill>
                  <a:srgbClr val="FFFFFF"/>
                </a:solidFill>
              </a14:hiddenFill>
            </a:ext>
          </a:extLst>
        </p:spPr>
      </p:pic>
      <p:sp>
        <p:nvSpPr>
          <p:cNvPr id="36" name="Arrow: Right 35">
            <a:extLst>
              <a:ext uri="{FF2B5EF4-FFF2-40B4-BE49-F238E27FC236}">
                <a16:creationId xmlns:a16="http://schemas.microsoft.com/office/drawing/2014/main" id="{657CF75F-1066-5F53-3B1B-28F7C91CFD4A}"/>
              </a:ext>
            </a:extLst>
          </p:cNvPr>
          <p:cNvSpPr/>
          <p:nvPr/>
        </p:nvSpPr>
        <p:spPr>
          <a:xfrm rot="5400000">
            <a:off x="8913464" y="2786266"/>
            <a:ext cx="489423" cy="714997"/>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5EBB7AB5-4E73-9DD9-D0C7-CDC907F1A0E2}"/>
              </a:ext>
            </a:extLst>
          </p:cNvPr>
          <p:cNvGrpSpPr/>
          <p:nvPr/>
        </p:nvGrpSpPr>
        <p:grpSpPr>
          <a:xfrm>
            <a:off x="6936709" y="881778"/>
            <a:ext cx="4526347" cy="1409700"/>
            <a:chOff x="7367931" y="781816"/>
            <a:chExt cx="4526347" cy="1409700"/>
          </a:xfrm>
        </p:grpSpPr>
        <p:graphicFrame>
          <p:nvGraphicFramePr>
            <p:cNvPr id="3" name="Object 2">
              <a:extLst>
                <a:ext uri="{FF2B5EF4-FFF2-40B4-BE49-F238E27FC236}">
                  <a16:creationId xmlns:a16="http://schemas.microsoft.com/office/drawing/2014/main" id="{5A08801A-52C1-C194-4ACF-2D2A0F95B0C9}"/>
                </a:ext>
              </a:extLst>
            </p:cNvPr>
            <p:cNvGraphicFramePr>
              <a:graphicFrameLocks noChangeAspect="1"/>
            </p:cNvGraphicFramePr>
            <p:nvPr>
              <p:extLst>
                <p:ext uri="{D42A27DB-BD31-4B8C-83A1-F6EECF244321}">
                  <p14:modId xmlns:p14="http://schemas.microsoft.com/office/powerpoint/2010/main" val="3724266532"/>
                </p:ext>
              </p:extLst>
            </p:nvPr>
          </p:nvGraphicFramePr>
          <p:xfrm>
            <a:off x="7367931" y="800866"/>
            <a:ext cx="1428750" cy="1371600"/>
          </p:xfrm>
          <a:graphic>
            <a:graphicData uri="http://schemas.openxmlformats.org/presentationml/2006/ole">
              <mc:AlternateContent xmlns:mc="http://schemas.openxmlformats.org/markup-compatibility/2006">
                <mc:Choice xmlns:v="urn:schemas-microsoft-com:vml" Requires="v">
                  <p:oleObj name="Worksheet" r:id="rId5" imgW="1428685" imgH="1371716" progId="Excel.Sheet.12">
                    <p:embed/>
                  </p:oleObj>
                </mc:Choice>
                <mc:Fallback>
                  <p:oleObj name="Worksheet" r:id="rId5" imgW="1428685" imgH="1371716" progId="Excel.Sheet.12">
                    <p:embed/>
                    <p:pic>
                      <p:nvPicPr>
                        <p:cNvPr id="6" name="Object 5">
                          <a:extLst>
                            <a:ext uri="{FF2B5EF4-FFF2-40B4-BE49-F238E27FC236}">
                              <a16:creationId xmlns:a16="http://schemas.microsoft.com/office/drawing/2014/main" id="{FFC927AB-B526-DDB5-9A2F-40F77904AD45}"/>
                            </a:ext>
                          </a:extLst>
                        </p:cNvPr>
                        <p:cNvPicPr/>
                        <p:nvPr/>
                      </p:nvPicPr>
                      <p:blipFill>
                        <a:blip r:embed="rId6"/>
                        <a:stretch>
                          <a:fillRect/>
                        </a:stretch>
                      </p:blipFill>
                      <p:spPr>
                        <a:xfrm>
                          <a:off x="7367931" y="800866"/>
                          <a:ext cx="1428750" cy="1371600"/>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03068B1F-ABBD-45FC-713B-99DB5B2B7E04}"/>
                </a:ext>
              </a:extLst>
            </p:cNvPr>
            <p:cNvGraphicFramePr>
              <a:graphicFrameLocks noChangeAspect="1"/>
            </p:cNvGraphicFramePr>
            <p:nvPr>
              <p:extLst>
                <p:ext uri="{D42A27DB-BD31-4B8C-83A1-F6EECF244321}">
                  <p14:modId xmlns:p14="http://schemas.microsoft.com/office/powerpoint/2010/main" val="1878561103"/>
                </p:ext>
              </p:extLst>
            </p:nvPr>
          </p:nvGraphicFramePr>
          <p:xfrm>
            <a:off x="9278445" y="781816"/>
            <a:ext cx="1257300" cy="1409700"/>
          </p:xfrm>
          <a:graphic>
            <a:graphicData uri="http://schemas.openxmlformats.org/presentationml/2006/ole">
              <mc:AlternateContent xmlns:mc="http://schemas.openxmlformats.org/markup-compatibility/2006">
                <mc:Choice xmlns:v="urn:schemas-microsoft-com:vml" Requires="v">
                  <p:oleObj name="Worksheet" r:id="rId7" imgW="1257257" imgH="1409597" progId="Excel.Sheet.12">
                    <p:embed/>
                  </p:oleObj>
                </mc:Choice>
                <mc:Fallback>
                  <p:oleObj name="Worksheet" r:id="rId7" imgW="1257257" imgH="1409597" progId="Excel.Sheet.12">
                    <p:embed/>
                    <p:pic>
                      <p:nvPicPr>
                        <p:cNvPr id="8" name="Object 7">
                          <a:extLst>
                            <a:ext uri="{FF2B5EF4-FFF2-40B4-BE49-F238E27FC236}">
                              <a16:creationId xmlns:a16="http://schemas.microsoft.com/office/drawing/2014/main" id="{13FE65DA-4B6D-F88C-84C3-9260472D31C0}"/>
                            </a:ext>
                          </a:extLst>
                        </p:cNvPr>
                        <p:cNvPicPr/>
                        <p:nvPr/>
                      </p:nvPicPr>
                      <p:blipFill>
                        <a:blip r:embed="rId8"/>
                        <a:stretch>
                          <a:fillRect/>
                        </a:stretch>
                      </p:blipFill>
                      <p:spPr>
                        <a:xfrm>
                          <a:off x="9278445" y="781816"/>
                          <a:ext cx="1257300" cy="1409700"/>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D7B5F157-D2C3-CC87-9162-EFB074F473BB}"/>
                </a:ext>
              </a:extLst>
            </p:cNvPr>
            <p:cNvGraphicFramePr>
              <a:graphicFrameLocks noChangeAspect="1"/>
            </p:cNvGraphicFramePr>
            <p:nvPr>
              <p:extLst>
                <p:ext uri="{D42A27DB-BD31-4B8C-83A1-F6EECF244321}">
                  <p14:modId xmlns:p14="http://schemas.microsoft.com/office/powerpoint/2010/main" val="292645349"/>
                </p:ext>
              </p:extLst>
            </p:nvPr>
          </p:nvGraphicFramePr>
          <p:xfrm>
            <a:off x="10884628" y="781816"/>
            <a:ext cx="1009650" cy="1409700"/>
          </p:xfrm>
          <a:graphic>
            <a:graphicData uri="http://schemas.openxmlformats.org/presentationml/2006/ole">
              <mc:AlternateContent xmlns:mc="http://schemas.openxmlformats.org/markup-compatibility/2006">
                <mc:Choice xmlns:v="urn:schemas-microsoft-com:vml" Requires="v">
                  <p:oleObj name="Worksheet" r:id="rId9" imgW="1009484" imgH="1409597" progId="Excel.Sheet.12">
                    <p:embed/>
                  </p:oleObj>
                </mc:Choice>
                <mc:Fallback>
                  <p:oleObj name="Worksheet" r:id="rId9" imgW="1009484" imgH="1409597" progId="Excel.Sheet.12">
                    <p:embed/>
                    <p:pic>
                      <p:nvPicPr>
                        <p:cNvPr id="10" name="Object 9">
                          <a:extLst>
                            <a:ext uri="{FF2B5EF4-FFF2-40B4-BE49-F238E27FC236}">
                              <a16:creationId xmlns:a16="http://schemas.microsoft.com/office/drawing/2014/main" id="{B6FA931E-6D52-E158-B38F-6844B84DBFF9}"/>
                            </a:ext>
                          </a:extLst>
                        </p:cNvPr>
                        <p:cNvPicPr/>
                        <p:nvPr/>
                      </p:nvPicPr>
                      <p:blipFill>
                        <a:blip r:embed="rId10"/>
                        <a:stretch>
                          <a:fillRect/>
                        </a:stretch>
                      </p:blipFill>
                      <p:spPr>
                        <a:xfrm>
                          <a:off x="10884628" y="781816"/>
                          <a:ext cx="1009650" cy="1409700"/>
                        </a:xfrm>
                        <a:prstGeom prst="rect">
                          <a:avLst/>
                        </a:prstGeom>
                      </p:spPr>
                    </p:pic>
                  </p:oleObj>
                </mc:Fallback>
              </mc:AlternateContent>
            </a:graphicData>
          </a:graphic>
        </p:graphicFrame>
      </p:grpSp>
      <p:sp>
        <p:nvSpPr>
          <p:cNvPr id="7" name="TextBox 6">
            <a:extLst>
              <a:ext uri="{FF2B5EF4-FFF2-40B4-BE49-F238E27FC236}">
                <a16:creationId xmlns:a16="http://schemas.microsoft.com/office/drawing/2014/main" id="{0939D4E4-F890-D28A-7117-D8B1359154D5}"/>
              </a:ext>
            </a:extLst>
          </p:cNvPr>
          <p:cNvSpPr txBox="1"/>
          <p:nvPr/>
        </p:nvSpPr>
        <p:spPr>
          <a:xfrm>
            <a:off x="7258296" y="2290941"/>
            <a:ext cx="3799758" cy="461665"/>
          </a:xfrm>
          <a:prstGeom prst="rect">
            <a:avLst/>
          </a:prstGeom>
          <a:noFill/>
        </p:spPr>
        <p:txBody>
          <a:bodyPr wrap="none" rtlCol="0">
            <a:spAutoFit/>
          </a:bodyPr>
          <a:lstStyle/>
          <a:p>
            <a:r>
              <a:rPr lang="en-US" sz="2400" b="1" dirty="0"/>
              <a:t>Sequence Alignment Output</a:t>
            </a:r>
          </a:p>
        </p:txBody>
      </p:sp>
      <p:pic>
        <p:nvPicPr>
          <p:cNvPr id="34" name="Picture 33">
            <a:extLst>
              <a:ext uri="{FF2B5EF4-FFF2-40B4-BE49-F238E27FC236}">
                <a16:creationId xmlns:a16="http://schemas.microsoft.com/office/drawing/2014/main" id="{B380AF15-129A-E144-6308-D2C363238A25}"/>
              </a:ext>
            </a:extLst>
          </p:cNvPr>
          <p:cNvPicPr>
            <a:picLocks noChangeAspect="1"/>
          </p:cNvPicPr>
          <p:nvPr/>
        </p:nvPicPr>
        <p:blipFill>
          <a:blip r:embed="rId11"/>
          <a:stretch>
            <a:fillRect/>
          </a:stretch>
        </p:blipFill>
        <p:spPr>
          <a:xfrm>
            <a:off x="6738292" y="3657575"/>
            <a:ext cx="1612558" cy="1390136"/>
          </a:xfrm>
          <a:prstGeom prst="rect">
            <a:avLst/>
          </a:prstGeom>
        </p:spPr>
      </p:pic>
      <p:sp>
        <p:nvSpPr>
          <p:cNvPr id="8" name="TextBox 7">
            <a:extLst>
              <a:ext uri="{FF2B5EF4-FFF2-40B4-BE49-F238E27FC236}">
                <a16:creationId xmlns:a16="http://schemas.microsoft.com/office/drawing/2014/main" id="{572324BF-B735-6E88-0C7C-A7F9771F87A8}"/>
              </a:ext>
            </a:extLst>
          </p:cNvPr>
          <p:cNvSpPr txBox="1"/>
          <p:nvPr/>
        </p:nvSpPr>
        <p:spPr>
          <a:xfrm>
            <a:off x="8245746" y="5784973"/>
            <a:ext cx="1824859" cy="461665"/>
          </a:xfrm>
          <a:prstGeom prst="rect">
            <a:avLst/>
          </a:prstGeom>
          <a:noFill/>
        </p:spPr>
        <p:txBody>
          <a:bodyPr wrap="none" rtlCol="0">
            <a:spAutoFit/>
          </a:bodyPr>
          <a:lstStyle/>
          <a:p>
            <a:r>
              <a:rPr lang="en-US" sz="2400" b="1" dirty="0"/>
              <a:t>Basic Results</a:t>
            </a:r>
          </a:p>
        </p:txBody>
      </p:sp>
      <p:sp>
        <p:nvSpPr>
          <p:cNvPr id="23" name="TextBox 22">
            <a:extLst>
              <a:ext uri="{FF2B5EF4-FFF2-40B4-BE49-F238E27FC236}">
                <a16:creationId xmlns:a16="http://schemas.microsoft.com/office/drawing/2014/main" id="{465EC8E2-D510-A11B-9D68-86F795515BED}"/>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25" name="TextBox 24">
            <a:extLst>
              <a:ext uri="{FF2B5EF4-FFF2-40B4-BE49-F238E27FC236}">
                <a16:creationId xmlns:a16="http://schemas.microsoft.com/office/drawing/2014/main" id="{7DC478FF-63FC-EF7B-3848-589057C35059}"/>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
        <p:nvSpPr>
          <p:cNvPr id="27" name="TextBox 26">
            <a:extLst>
              <a:ext uri="{FF2B5EF4-FFF2-40B4-BE49-F238E27FC236}">
                <a16:creationId xmlns:a16="http://schemas.microsoft.com/office/drawing/2014/main" id="{17A213BA-2C8E-D3D6-D305-38CB36CB05FA}"/>
              </a:ext>
            </a:extLst>
          </p:cNvPr>
          <p:cNvSpPr txBox="1"/>
          <p:nvPr/>
        </p:nvSpPr>
        <p:spPr>
          <a:xfrm>
            <a:off x="2085418" y="2915687"/>
            <a:ext cx="3630004" cy="707886"/>
          </a:xfrm>
          <a:prstGeom prst="rect">
            <a:avLst/>
          </a:prstGeom>
          <a:noFill/>
        </p:spPr>
        <p:txBody>
          <a:bodyPr wrap="square">
            <a:spAutoFit/>
          </a:bodyPr>
          <a:lstStyle/>
          <a:p>
            <a:r>
              <a:rPr lang="en-US" sz="2000" dirty="0"/>
              <a:t>Make comparable across </a:t>
            </a:r>
            <a:r>
              <a:rPr lang="en-US" sz="2000" b="1" dirty="0"/>
              <a:t>cells</a:t>
            </a:r>
            <a:r>
              <a:rPr lang="en-US" sz="2000" dirty="0"/>
              <a:t> (and </a:t>
            </a:r>
            <a:r>
              <a:rPr lang="en-US" sz="2000" i="1" dirty="0"/>
              <a:t>regress confounders</a:t>
            </a:r>
            <a:r>
              <a:rPr lang="en-US" sz="2000" dirty="0"/>
              <a:t>).</a:t>
            </a:r>
          </a:p>
        </p:txBody>
      </p:sp>
      <p:sp>
        <p:nvSpPr>
          <p:cNvPr id="9" name="TextBox 8">
            <a:extLst>
              <a:ext uri="{FF2B5EF4-FFF2-40B4-BE49-F238E27FC236}">
                <a16:creationId xmlns:a16="http://schemas.microsoft.com/office/drawing/2014/main" id="{36D57BD7-B2DC-75D6-0DA5-BB9312C41D3C}"/>
              </a:ext>
            </a:extLst>
          </p:cNvPr>
          <p:cNvSpPr txBox="1"/>
          <p:nvPr/>
        </p:nvSpPr>
        <p:spPr>
          <a:xfrm>
            <a:off x="2087477" y="5418386"/>
            <a:ext cx="2451199" cy="400110"/>
          </a:xfrm>
          <a:prstGeom prst="rect">
            <a:avLst/>
          </a:prstGeom>
          <a:noFill/>
        </p:spPr>
        <p:txBody>
          <a:bodyPr wrap="square">
            <a:spAutoFit/>
          </a:bodyPr>
          <a:lstStyle/>
          <a:p>
            <a:r>
              <a:rPr lang="en-US" sz="2000" dirty="0"/>
              <a:t>Identify cell clusters.</a:t>
            </a:r>
          </a:p>
        </p:txBody>
      </p:sp>
      <p:sp>
        <p:nvSpPr>
          <p:cNvPr id="10" name="Rectangle 9">
            <a:extLst>
              <a:ext uri="{FF2B5EF4-FFF2-40B4-BE49-F238E27FC236}">
                <a16:creationId xmlns:a16="http://schemas.microsoft.com/office/drawing/2014/main" id="{340E3D1B-9D94-AB36-0156-5BDA441C0783}"/>
              </a:ext>
            </a:extLst>
          </p:cNvPr>
          <p:cNvSpPr/>
          <p:nvPr/>
        </p:nvSpPr>
        <p:spPr>
          <a:xfrm>
            <a:off x="94268" y="2337847"/>
            <a:ext cx="5577391" cy="6609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83EF106-AFBE-2AD9-4F82-3788F232515E}"/>
              </a:ext>
            </a:extLst>
          </p:cNvPr>
          <p:cNvSpPr/>
          <p:nvPr/>
        </p:nvSpPr>
        <p:spPr>
          <a:xfrm>
            <a:off x="94268" y="3654337"/>
            <a:ext cx="5577391" cy="83282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885A9E7-EDDB-00C8-8FE9-A707A8A64560}"/>
              </a:ext>
            </a:extLst>
          </p:cNvPr>
          <p:cNvSpPr/>
          <p:nvPr/>
        </p:nvSpPr>
        <p:spPr>
          <a:xfrm>
            <a:off x="94268" y="6015805"/>
            <a:ext cx="5577391" cy="83282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716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Identifying Neighboring Cells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535125" y="768110"/>
            <a:ext cx="8183394" cy="646331"/>
          </a:xfrm>
          <a:prstGeom prst="rect">
            <a:avLst/>
          </a:prstGeom>
          <a:noFill/>
        </p:spPr>
        <p:txBody>
          <a:bodyPr wrap="none" rtlCol="0">
            <a:spAutoFit/>
          </a:bodyPr>
          <a:lstStyle/>
          <a:p>
            <a:r>
              <a:rPr lang="en-US" dirty="0"/>
              <a:t>Before clustering the data, we need to identify the nearest neighbors and score their</a:t>
            </a:r>
          </a:p>
          <a:p>
            <a:r>
              <a:rPr lang="en-US" dirty="0"/>
              <a:t> similarity in gene expression.</a:t>
            </a:r>
          </a:p>
        </p:txBody>
      </p:sp>
      <p:pic>
        <p:nvPicPr>
          <p:cNvPr id="20" name="Picture 19">
            <a:extLst>
              <a:ext uri="{FF2B5EF4-FFF2-40B4-BE49-F238E27FC236}">
                <a16:creationId xmlns:a16="http://schemas.microsoft.com/office/drawing/2014/main" id="{1F132D3D-560A-3A4B-39BD-B7150A1EB166}"/>
              </a:ext>
            </a:extLst>
          </p:cNvPr>
          <p:cNvPicPr>
            <a:picLocks noChangeAspect="1"/>
          </p:cNvPicPr>
          <p:nvPr/>
        </p:nvPicPr>
        <p:blipFill rotWithShape="1">
          <a:blip r:embed="rId3"/>
          <a:srcRect t="1063"/>
          <a:stretch/>
        </p:blipFill>
        <p:spPr>
          <a:xfrm>
            <a:off x="8559244" y="4556760"/>
            <a:ext cx="3553321" cy="2243184"/>
          </a:xfrm>
          <a:prstGeom prst="rect">
            <a:avLst/>
          </a:prstGeom>
          <a:ln>
            <a:solidFill>
              <a:schemeClr val="bg2"/>
            </a:solidFill>
          </a:ln>
        </p:spPr>
      </p:pic>
      <p:sp>
        <p:nvSpPr>
          <p:cNvPr id="31" name="Rectangle 30">
            <a:extLst>
              <a:ext uri="{FF2B5EF4-FFF2-40B4-BE49-F238E27FC236}">
                <a16:creationId xmlns:a16="http://schemas.microsoft.com/office/drawing/2014/main" id="{E1EB4F36-BC79-93B6-2EC6-F8B29E67B217}"/>
              </a:ext>
            </a:extLst>
          </p:cNvPr>
          <p:cNvSpPr/>
          <p:nvPr/>
        </p:nvSpPr>
        <p:spPr>
          <a:xfrm>
            <a:off x="8547994" y="5875020"/>
            <a:ext cx="3583046" cy="924924"/>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TextBox 1039">
            <a:extLst>
              <a:ext uri="{FF2B5EF4-FFF2-40B4-BE49-F238E27FC236}">
                <a16:creationId xmlns:a16="http://schemas.microsoft.com/office/drawing/2014/main" id="{08FB193E-5A97-0B8D-080C-94A00B4AD786}"/>
              </a:ext>
            </a:extLst>
          </p:cNvPr>
          <p:cNvSpPr txBox="1"/>
          <p:nvPr/>
        </p:nvSpPr>
        <p:spPr>
          <a:xfrm>
            <a:off x="2615949" y="4760830"/>
            <a:ext cx="5245515" cy="1754326"/>
          </a:xfrm>
          <a:prstGeom prst="rect">
            <a:avLst/>
          </a:prstGeom>
          <a:noFill/>
        </p:spPr>
        <p:txBody>
          <a:bodyPr wrap="square" rtlCol="0">
            <a:spAutoFit/>
          </a:bodyPr>
          <a:lstStyle/>
          <a:p>
            <a:r>
              <a:rPr lang="en-US" b="1" u="sng" dirty="0"/>
              <a:t>Two-tiered graph analysis:</a:t>
            </a:r>
          </a:p>
          <a:p>
            <a:r>
              <a:rPr lang="en-US" dirty="0" err="1">
                <a:solidFill>
                  <a:srgbClr val="C32F2F"/>
                </a:solidFill>
              </a:rPr>
              <a:t>kNN</a:t>
            </a:r>
            <a:r>
              <a:rPr lang="en-US" dirty="0">
                <a:solidFill>
                  <a:srgbClr val="C32F2F"/>
                </a:solidFill>
              </a:rPr>
              <a:t>: k nearest neighbor graph</a:t>
            </a:r>
          </a:p>
          <a:p>
            <a:r>
              <a:rPr lang="en-US" dirty="0" err="1">
                <a:solidFill>
                  <a:srgbClr val="4472C4"/>
                </a:solidFill>
              </a:rPr>
              <a:t>sNN</a:t>
            </a:r>
            <a:r>
              <a:rPr lang="en-US" dirty="0">
                <a:solidFill>
                  <a:srgbClr val="4472C4"/>
                </a:solidFill>
              </a:rPr>
              <a:t>: shared nearest neighbor graph (secondary graph based on </a:t>
            </a:r>
            <a:r>
              <a:rPr lang="en-US" dirty="0" err="1">
                <a:solidFill>
                  <a:srgbClr val="4472C4"/>
                </a:solidFill>
              </a:rPr>
              <a:t>kNN</a:t>
            </a:r>
            <a:r>
              <a:rPr lang="en-US" dirty="0">
                <a:solidFill>
                  <a:srgbClr val="4472C4"/>
                </a:solidFill>
              </a:rPr>
              <a:t>, performs better than </a:t>
            </a:r>
            <a:r>
              <a:rPr lang="en-US" dirty="0" err="1">
                <a:solidFill>
                  <a:srgbClr val="4472C4"/>
                </a:solidFill>
              </a:rPr>
              <a:t>kNN</a:t>
            </a:r>
            <a:r>
              <a:rPr lang="en-US" dirty="0">
                <a:solidFill>
                  <a:srgbClr val="4472C4"/>
                </a:solidFill>
              </a:rPr>
              <a:t> in high dimensionality)</a:t>
            </a:r>
          </a:p>
          <a:p>
            <a:endParaRPr lang="en-US" b="1" u="sng" dirty="0"/>
          </a:p>
        </p:txBody>
      </p:sp>
      <p:grpSp>
        <p:nvGrpSpPr>
          <p:cNvPr id="54" name="Group 53">
            <a:extLst>
              <a:ext uri="{FF2B5EF4-FFF2-40B4-BE49-F238E27FC236}">
                <a16:creationId xmlns:a16="http://schemas.microsoft.com/office/drawing/2014/main" id="{74CC301C-4A56-FE31-8272-CE96B538DE9B}"/>
              </a:ext>
            </a:extLst>
          </p:cNvPr>
          <p:cNvGrpSpPr/>
          <p:nvPr/>
        </p:nvGrpSpPr>
        <p:grpSpPr>
          <a:xfrm>
            <a:off x="3599877" y="2735932"/>
            <a:ext cx="7077606" cy="1657350"/>
            <a:chOff x="3599877" y="2735932"/>
            <a:chExt cx="7077606" cy="1657350"/>
          </a:xfrm>
        </p:grpSpPr>
        <p:graphicFrame>
          <p:nvGraphicFramePr>
            <p:cNvPr id="10" name="Object 9">
              <a:extLst>
                <a:ext uri="{FF2B5EF4-FFF2-40B4-BE49-F238E27FC236}">
                  <a16:creationId xmlns:a16="http://schemas.microsoft.com/office/drawing/2014/main" id="{CB67AF06-C816-3E3E-1980-9DC930C396B9}"/>
                </a:ext>
              </a:extLst>
            </p:cNvPr>
            <p:cNvGraphicFramePr>
              <a:graphicFrameLocks noChangeAspect="1"/>
            </p:cNvGraphicFramePr>
            <p:nvPr>
              <p:extLst>
                <p:ext uri="{D42A27DB-BD31-4B8C-83A1-F6EECF244321}">
                  <p14:modId xmlns:p14="http://schemas.microsoft.com/office/powerpoint/2010/main" val="2804583901"/>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4" imgW="7077144" imgH="1657389" progId="Excel.Sheet.12">
                    <p:embed/>
                  </p:oleObj>
                </mc:Choice>
                <mc:Fallback>
                  <p:oleObj name="Worksheet" r:id="rId4" imgW="7077144" imgH="1657389" progId="Excel.Sheet.12">
                    <p:embed/>
                    <p:pic>
                      <p:nvPicPr>
                        <p:cNvPr id="0" name=""/>
                        <p:cNvPicPr/>
                        <p:nvPr/>
                      </p:nvPicPr>
                      <p:blipFill>
                        <a:blip r:embed="rId5"/>
                        <a:stretch>
                          <a:fillRect/>
                        </a:stretch>
                      </p:blipFill>
                      <p:spPr>
                        <a:xfrm>
                          <a:off x="3600408" y="2735932"/>
                          <a:ext cx="7077075" cy="1657350"/>
                        </a:xfrm>
                        <a:prstGeom prst="rect">
                          <a:avLst/>
                        </a:prstGeom>
                      </p:spPr>
                    </p:pic>
                  </p:oleObj>
                </mc:Fallback>
              </mc:AlternateContent>
            </a:graphicData>
          </a:graphic>
        </p:graphicFrame>
        <p:grpSp>
          <p:nvGrpSpPr>
            <p:cNvPr id="60" name="Group 59">
              <a:extLst>
                <a:ext uri="{FF2B5EF4-FFF2-40B4-BE49-F238E27FC236}">
                  <a16:creationId xmlns:a16="http://schemas.microsoft.com/office/drawing/2014/main" id="{880C4508-2C0C-12C4-4C1E-E6CDAAC0B185}"/>
                </a:ext>
              </a:extLst>
            </p:cNvPr>
            <p:cNvGrpSpPr/>
            <p:nvPr/>
          </p:nvGrpSpPr>
          <p:grpSpPr>
            <a:xfrm>
              <a:off x="3599877" y="2929597"/>
              <a:ext cx="1671925" cy="1444802"/>
              <a:chOff x="2541261" y="2890072"/>
              <a:chExt cx="1268439" cy="1444802"/>
            </a:xfrm>
          </p:grpSpPr>
          <p:sp>
            <p:nvSpPr>
              <p:cNvPr id="1024" name="Rectangle 1023">
                <a:extLst>
                  <a:ext uri="{FF2B5EF4-FFF2-40B4-BE49-F238E27FC236}">
                    <a16:creationId xmlns:a16="http://schemas.microsoft.com/office/drawing/2014/main" id="{C9AB966A-0F34-FBCE-DBE5-07EAEBC28B38}"/>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1028">
                <a:extLst>
                  <a:ext uri="{FF2B5EF4-FFF2-40B4-BE49-F238E27FC236}">
                    <a16:creationId xmlns:a16="http://schemas.microsoft.com/office/drawing/2014/main" id="{A964092F-BB58-CD4C-943B-2B2CD41D5916}"/>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 name="Group 31">
              <a:extLst>
                <a:ext uri="{FF2B5EF4-FFF2-40B4-BE49-F238E27FC236}">
                  <a16:creationId xmlns:a16="http://schemas.microsoft.com/office/drawing/2014/main" id="{93FED7D9-80C5-B7AA-C740-A3AE8B8013EA}"/>
                </a:ext>
              </a:extLst>
            </p:cNvPr>
            <p:cNvGrpSpPr/>
            <p:nvPr/>
          </p:nvGrpSpPr>
          <p:grpSpPr>
            <a:xfrm>
              <a:off x="5408881" y="2929597"/>
              <a:ext cx="1678274" cy="1446474"/>
              <a:chOff x="4045506" y="2982142"/>
              <a:chExt cx="1678274" cy="1446474"/>
            </a:xfrm>
          </p:grpSpPr>
          <p:sp>
            <p:nvSpPr>
              <p:cNvPr id="18" name="Rectangle 17">
                <a:extLst>
                  <a:ext uri="{FF2B5EF4-FFF2-40B4-BE49-F238E27FC236}">
                    <a16:creationId xmlns:a16="http://schemas.microsoft.com/office/drawing/2014/main" id="{61618AE0-DC76-8E42-EA16-B0DEDEE6CEE4}"/>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94652BE-C4EF-6E6E-AC77-6C6FE0C53868}"/>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3" name="Group 32">
              <a:extLst>
                <a:ext uri="{FF2B5EF4-FFF2-40B4-BE49-F238E27FC236}">
                  <a16:creationId xmlns:a16="http://schemas.microsoft.com/office/drawing/2014/main" id="{57A2A51A-3184-2F89-A582-24B5A6D3FB6B}"/>
                </a:ext>
              </a:extLst>
            </p:cNvPr>
            <p:cNvGrpSpPr/>
            <p:nvPr/>
          </p:nvGrpSpPr>
          <p:grpSpPr>
            <a:xfrm>
              <a:off x="7195656" y="2932714"/>
              <a:ext cx="1671924" cy="1444802"/>
              <a:chOff x="4045506" y="2986153"/>
              <a:chExt cx="1671924" cy="1444802"/>
            </a:xfrm>
          </p:grpSpPr>
          <p:sp>
            <p:nvSpPr>
              <p:cNvPr id="35" name="Rectangle 34">
                <a:extLst>
                  <a:ext uri="{FF2B5EF4-FFF2-40B4-BE49-F238E27FC236}">
                    <a16:creationId xmlns:a16="http://schemas.microsoft.com/office/drawing/2014/main" id="{70495339-2592-8011-B9F5-2A78C50ED07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3E1061E-B640-7BC7-6BC7-CA5FDAD0350B}"/>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1" name="Group 40">
              <a:extLst>
                <a:ext uri="{FF2B5EF4-FFF2-40B4-BE49-F238E27FC236}">
                  <a16:creationId xmlns:a16="http://schemas.microsoft.com/office/drawing/2014/main" id="{709DF39A-7EC0-0EE1-1FFE-6FF66DC51A9F}"/>
                </a:ext>
              </a:extLst>
            </p:cNvPr>
            <p:cNvGrpSpPr/>
            <p:nvPr/>
          </p:nvGrpSpPr>
          <p:grpSpPr>
            <a:xfrm>
              <a:off x="8999209" y="2928892"/>
              <a:ext cx="1671924" cy="1446474"/>
              <a:chOff x="4045506" y="2988492"/>
              <a:chExt cx="1671924" cy="1446474"/>
            </a:xfrm>
          </p:grpSpPr>
          <p:sp>
            <p:nvSpPr>
              <p:cNvPr id="43" name="Rectangle 42">
                <a:extLst>
                  <a:ext uri="{FF2B5EF4-FFF2-40B4-BE49-F238E27FC236}">
                    <a16:creationId xmlns:a16="http://schemas.microsoft.com/office/drawing/2014/main" id="{17F49FA8-0A54-5520-6BA7-2E41DD0A9A32}"/>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06006DE-EBCA-0753-8780-CDA0237ABBE5}"/>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46" name="Picture 45">
            <a:extLst>
              <a:ext uri="{FF2B5EF4-FFF2-40B4-BE49-F238E27FC236}">
                <a16:creationId xmlns:a16="http://schemas.microsoft.com/office/drawing/2014/main" id="{5D85319A-A8B9-6334-E9C2-7A2B1E44B92A}"/>
              </a:ext>
            </a:extLst>
          </p:cNvPr>
          <p:cNvPicPr>
            <a:picLocks noChangeAspect="1"/>
          </p:cNvPicPr>
          <p:nvPr/>
        </p:nvPicPr>
        <p:blipFill>
          <a:blip r:embed="rId6"/>
          <a:stretch>
            <a:fillRect/>
          </a:stretch>
        </p:blipFill>
        <p:spPr>
          <a:xfrm>
            <a:off x="2234146" y="1429294"/>
            <a:ext cx="6154009" cy="1143160"/>
          </a:xfrm>
          <a:prstGeom prst="rect">
            <a:avLst/>
          </a:prstGeom>
        </p:spPr>
      </p:pic>
      <p:grpSp>
        <p:nvGrpSpPr>
          <p:cNvPr id="1082" name="Group 1081">
            <a:extLst>
              <a:ext uri="{FF2B5EF4-FFF2-40B4-BE49-F238E27FC236}">
                <a16:creationId xmlns:a16="http://schemas.microsoft.com/office/drawing/2014/main" id="{1F7DBC98-8AA1-4861-F05C-B0E40EF3A50D}"/>
              </a:ext>
            </a:extLst>
          </p:cNvPr>
          <p:cNvGrpSpPr/>
          <p:nvPr/>
        </p:nvGrpSpPr>
        <p:grpSpPr>
          <a:xfrm>
            <a:off x="-7793" y="635923"/>
            <a:ext cx="1803428" cy="6222077"/>
            <a:chOff x="-7793" y="635923"/>
            <a:chExt cx="2122362" cy="6222077"/>
          </a:xfrm>
        </p:grpSpPr>
        <p:sp>
          <p:nvSpPr>
            <p:cNvPr id="1311" name="Rectangle 1310">
              <a:extLst>
                <a:ext uri="{FF2B5EF4-FFF2-40B4-BE49-F238E27FC236}">
                  <a16:creationId xmlns:a16="http://schemas.microsoft.com/office/drawing/2014/main" id="{105B82B3-0B0D-0FC1-9CF3-F0BA7A5CD2FE}"/>
                </a:ext>
              </a:extLst>
            </p:cNvPr>
            <p:cNvSpPr/>
            <p:nvPr/>
          </p:nvSpPr>
          <p:spPr>
            <a:xfrm>
              <a:off x="14818" y="5581403"/>
              <a:ext cx="2099751" cy="1276597"/>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7793" y="635923"/>
              <a:ext cx="2063494" cy="4652514"/>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EFD14279-23C6-0D1C-663D-CA481BE58A8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49844756-FC84-33E5-2492-B3387C9F9F71}"/>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838714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4" name="Picture 1083">
            <a:extLst>
              <a:ext uri="{FF2B5EF4-FFF2-40B4-BE49-F238E27FC236}">
                <a16:creationId xmlns:a16="http://schemas.microsoft.com/office/drawing/2014/main" id="{4365D63B-362D-9641-3CE8-F6A589A02ED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4000"/>
                    </a14:imgEffect>
                    <a14:imgEffect>
                      <a14:colorTemperature colorTemp="5966"/>
                    </a14:imgEffect>
                    <a14:imgEffect>
                      <a14:saturation sat="0"/>
                    </a14:imgEffect>
                    <a14:imgEffect>
                      <a14:brightnessContrast bright="6000" contrast="57000"/>
                    </a14:imgEffect>
                  </a14:imgLayer>
                </a14:imgProps>
              </a:ext>
            </a:extLst>
          </a:blip>
          <a:srcRect l="18995"/>
          <a:stretch/>
        </p:blipFill>
        <p:spPr>
          <a:xfrm>
            <a:off x="5525135" y="2627773"/>
            <a:ext cx="1639715" cy="1311022"/>
          </a:xfrm>
          <a:prstGeom prst="rect">
            <a:avLst/>
          </a:prstGeom>
        </p:spPr>
      </p:pic>
      <p:pic>
        <p:nvPicPr>
          <p:cNvPr id="1045" name="Picture 1044">
            <a:extLst>
              <a:ext uri="{FF2B5EF4-FFF2-40B4-BE49-F238E27FC236}">
                <a16:creationId xmlns:a16="http://schemas.microsoft.com/office/drawing/2014/main" id="{644EEF25-81EE-A346-5AE2-E86163838F17}"/>
              </a:ext>
            </a:extLst>
          </p:cNvPr>
          <p:cNvPicPr>
            <a:picLocks noChangeAspect="1"/>
          </p:cNvPicPr>
          <p:nvPr/>
        </p:nvPicPr>
        <p:blipFill>
          <a:blip r:embed="rId5"/>
          <a:stretch>
            <a:fillRect/>
          </a:stretch>
        </p:blipFill>
        <p:spPr>
          <a:xfrm>
            <a:off x="8425870" y="4310067"/>
            <a:ext cx="3724795" cy="2514951"/>
          </a:xfrm>
          <a:prstGeom prst="rect">
            <a:avLst/>
          </a:prstGeom>
          <a:ln>
            <a:solidFill>
              <a:schemeClr val="bg2"/>
            </a:solidFill>
          </a:ln>
        </p:spPr>
      </p:pic>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Use Neighbor Graphs to Identify Clusters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359475" y="679370"/>
            <a:ext cx="8165440" cy="369332"/>
          </a:xfrm>
          <a:prstGeom prst="rect">
            <a:avLst/>
          </a:prstGeom>
          <a:noFill/>
        </p:spPr>
        <p:txBody>
          <a:bodyPr wrap="none" rtlCol="0">
            <a:spAutoFit/>
          </a:bodyPr>
          <a:lstStyle/>
          <a:p>
            <a:r>
              <a:rPr lang="en-US" dirty="0"/>
              <a:t>Use </a:t>
            </a:r>
            <a:r>
              <a:rPr lang="en-US" dirty="0" err="1"/>
              <a:t>kNN</a:t>
            </a:r>
            <a:r>
              <a:rPr lang="en-US" dirty="0"/>
              <a:t> and SNN graphs to </a:t>
            </a:r>
            <a:r>
              <a:rPr lang="en-US" b="0" i="0" dirty="0">
                <a:solidFill>
                  <a:srgbClr val="2C3E50"/>
                </a:solidFill>
                <a:effectLst/>
                <a:latin typeface="Lato" panose="020F0502020204030203" pitchFamily="34" charset="0"/>
              </a:rPr>
              <a:t> identify clusters by optimizing a modularity function</a:t>
            </a:r>
            <a:endParaRPr lang="en-US" dirty="0"/>
          </a:p>
        </p:txBody>
      </p:sp>
      <p:sp>
        <p:nvSpPr>
          <p:cNvPr id="31" name="Rectangle 30">
            <a:extLst>
              <a:ext uri="{FF2B5EF4-FFF2-40B4-BE49-F238E27FC236}">
                <a16:creationId xmlns:a16="http://schemas.microsoft.com/office/drawing/2014/main" id="{E1EB4F36-BC79-93B6-2EC6-F8B29E67B217}"/>
              </a:ext>
            </a:extLst>
          </p:cNvPr>
          <p:cNvSpPr/>
          <p:nvPr/>
        </p:nvSpPr>
        <p:spPr>
          <a:xfrm>
            <a:off x="8425869" y="6570543"/>
            <a:ext cx="3732794" cy="180519"/>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3" name="Picture 1042">
            <a:extLst>
              <a:ext uri="{FF2B5EF4-FFF2-40B4-BE49-F238E27FC236}">
                <a16:creationId xmlns:a16="http://schemas.microsoft.com/office/drawing/2014/main" id="{1D13BE91-BD76-0367-A193-5C8D0A3AEC00}"/>
              </a:ext>
            </a:extLst>
          </p:cNvPr>
          <p:cNvPicPr>
            <a:picLocks noChangeAspect="1"/>
          </p:cNvPicPr>
          <p:nvPr/>
        </p:nvPicPr>
        <p:blipFill>
          <a:blip r:embed="rId6"/>
          <a:stretch>
            <a:fillRect/>
          </a:stretch>
        </p:blipFill>
        <p:spPr>
          <a:xfrm>
            <a:off x="2690600" y="1158929"/>
            <a:ext cx="6810800" cy="1246007"/>
          </a:xfrm>
          <a:prstGeom prst="rect">
            <a:avLst/>
          </a:prstGeom>
        </p:spPr>
      </p:pic>
      <p:pic>
        <p:nvPicPr>
          <p:cNvPr id="1048" name="Picture 1047">
            <a:extLst>
              <a:ext uri="{FF2B5EF4-FFF2-40B4-BE49-F238E27FC236}">
                <a16:creationId xmlns:a16="http://schemas.microsoft.com/office/drawing/2014/main" id="{A8C91D90-46E2-2551-F1F9-F57F062D7CBD}"/>
              </a:ext>
            </a:extLst>
          </p:cNvPr>
          <p:cNvPicPr>
            <a:picLocks noChangeAspect="1"/>
          </p:cNvPicPr>
          <p:nvPr/>
        </p:nvPicPr>
        <p:blipFill>
          <a:blip r:embed="rId7"/>
          <a:stretch>
            <a:fillRect/>
          </a:stretch>
        </p:blipFill>
        <p:spPr>
          <a:xfrm>
            <a:off x="8746018" y="2271660"/>
            <a:ext cx="2804466" cy="1816364"/>
          </a:xfrm>
          <a:prstGeom prst="rect">
            <a:avLst/>
          </a:prstGeom>
        </p:spPr>
      </p:pic>
      <p:sp>
        <p:nvSpPr>
          <p:cNvPr id="1049" name="Arrow: Right 1048">
            <a:extLst>
              <a:ext uri="{FF2B5EF4-FFF2-40B4-BE49-F238E27FC236}">
                <a16:creationId xmlns:a16="http://schemas.microsoft.com/office/drawing/2014/main" id="{8FAEEA31-D09B-D9B0-DC9C-E5369626A002}"/>
              </a:ext>
            </a:extLst>
          </p:cNvPr>
          <p:cNvSpPr/>
          <p:nvPr/>
        </p:nvSpPr>
        <p:spPr>
          <a:xfrm>
            <a:off x="7679101" y="3008434"/>
            <a:ext cx="1066917"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54" name="Picture 1053">
            <a:extLst>
              <a:ext uri="{FF2B5EF4-FFF2-40B4-BE49-F238E27FC236}">
                <a16:creationId xmlns:a16="http://schemas.microsoft.com/office/drawing/2014/main" id="{F1F66889-D395-EC19-A001-E3DCC48B8331}"/>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2205145" y="4250069"/>
            <a:ext cx="2850789" cy="2458329"/>
          </a:xfrm>
          <a:prstGeom prst="rect">
            <a:avLst/>
          </a:prstGeom>
        </p:spPr>
      </p:pic>
      <p:pic>
        <p:nvPicPr>
          <p:cNvPr id="1053" name="Picture 1052">
            <a:extLst>
              <a:ext uri="{FF2B5EF4-FFF2-40B4-BE49-F238E27FC236}">
                <a16:creationId xmlns:a16="http://schemas.microsoft.com/office/drawing/2014/main" id="{5E19E21E-A7C1-1AEC-7F93-302B0CDB018D}"/>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5456960" y="4228069"/>
            <a:ext cx="2960911" cy="2537334"/>
          </a:xfrm>
          <a:prstGeom prst="rect">
            <a:avLst/>
          </a:prstGeom>
        </p:spPr>
      </p:pic>
      <p:sp>
        <p:nvSpPr>
          <p:cNvPr id="1055" name="Arrow: Right 1054">
            <a:extLst>
              <a:ext uri="{FF2B5EF4-FFF2-40B4-BE49-F238E27FC236}">
                <a16:creationId xmlns:a16="http://schemas.microsoft.com/office/drawing/2014/main" id="{B0831DDA-BB0D-6F75-D3FA-5C9EAC5FA97C}"/>
              </a:ext>
            </a:extLst>
          </p:cNvPr>
          <p:cNvSpPr/>
          <p:nvPr/>
        </p:nvSpPr>
        <p:spPr>
          <a:xfrm>
            <a:off x="5170392" y="5211510"/>
            <a:ext cx="23742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56" name="Group 1055">
            <a:extLst>
              <a:ext uri="{FF2B5EF4-FFF2-40B4-BE49-F238E27FC236}">
                <a16:creationId xmlns:a16="http://schemas.microsoft.com/office/drawing/2014/main" id="{7475C580-C5E5-1A59-0DB6-0848EF11C5C6}"/>
              </a:ext>
            </a:extLst>
          </p:cNvPr>
          <p:cNvGrpSpPr>
            <a:grpSpLocks noChangeAspect="1"/>
          </p:cNvGrpSpPr>
          <p:nvPr/>
        </p:nvGrpSpPr>
        <p:grpSpPr>
          <a:xfrm>
            <a:off x="2720772" y="2653855"/>
            <a:ext cx="2804677" cy="656766"/>
            <a:chOff x="3599877" y="2735932"/>
            <a:chExt cx="7077606" cy="1657350"/>
          </a:xfrm>
        </p:grpSpPr>
        <p:graphicFrame>
          <p:nvGraphicFramePr>
            <p:cNvPr id="1057" name="Object 1056">
              <a:extLst>
                <a:ext uri="{FF2B5EF4-FFF2-40B4-BE49-F238E27FC236}">
                  <a16:creationId xmlns:a16="http://schemas.microsoft.com/office/drawing/2014/main" id="{0D3ED914-629F-9320-BA61-1CAA51613803}"/>
                </a:ext>
              </a:extLst>
            </p:cNvPr>
            <p:cNvGraphicFramePr>
              <a:graphicFrameLocks noChangeAspect="1"/>
            </p:cNvGraphicFramePr>
            <p:nvPr>
              <p:extLst>
                <p:ext uri="{D42A27DB-BD31-4B8C-83A1-F6EECF244321}">
                  <p14:modId xmlns:p14="http://schemas.microsoft.com/office/powerpoint/2010/main" val="3435864411"/>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10" imgW="7077144" imgH="1657389" progId="Excel.Sheet.12">
                    <p:embed/>
                  </p:oleObj>
                </mc:Choice>
                <mc:Fallback>
                  <p:oleObj name="Worksheet" r:id="rId10" imgW="7077144" imgH="1657389" progId="Excel.Sheet.12">
                    <p:embed/>
                    <p:pic>
                      <p:nvPicPr>
                        <p:cNvPr id="10" name="Object 9">
                          <a:extLst>
                            <a:ext uri="{FF2B5EF4-FFF2-40B4-BE49-F238E27FC236}">
                              <a16:creationId xmlns:a16="http://schemas.microsoft.com/office/drawing/2014/main" id="{CB67AF06-C816-3E3E-1980-9DC930C396B9}"/>
                            </a:ext>
                          </a:extLst>
                        </p:cNvPr>
                        <p:cNvPicPr/>
                        <p:nvPr/>
                      </p:nvPicPr>
                      <p:blipFill>
                        <a:blip r:embed="rId11"/>
                        <a:stretch>
                          <a:fillRect/>
                        </a:stretch>
                      </p:blipFill>
                      <p:spPr>
                        <a:xfrm>
                          <a:off x="3600408" y="2735932"/>
                          <a:ext cx="7077075" cy="1657350"/>
                        </a:xfrm>
                        <a:prstGeom prst="rect">
                          <a:avLst/>
                        </a:prstGeom>
                      </p:spPr>
                    </p:pic>
                  </p:oleObj>
                </mc:Fallback>
              </mc:AlternateContent>
            </a:graphicData>
          </a:graphic>
        </p:graphicFrame>
        <p:grpSp>
          <p:nvGrpSpPr>
            <p:cNvPr id="1058" name="Group 1057">
              <a:extLst>
                <a:ext uri="{FF2B5EF4-FFF2-40B4-BE49-F238E27FC236}">
                  <a16:creationId xmlns:a16="http://schemas.microsoft.com/office/drawing/2014/main" id="{8A5E92C7-4F08-2724-20A4-80B661ADE3A8}"/>
                </a:ext>
              </a:extLst>
            </p:cNvPr>
            <p:cNvGrpSpPr/>
            <p:nvPr/>
          </p:nvGrpSpPr>
          <p:grpSpPr>
            <a:xfrm>
              <a:off x="3599877" y="2929597"/>
              <a:ext cx="1671925" cy="1444802"/>
              <a:chOff x="2541261" y="2890072"/>
              <a:chExt cx="1268439" cy="1444802"/>
            </a:xfrm>
          </p:grpSpPr>
          <p:sp>
            <p:nvSpPr>
              <p:cNvPr id="1068" name="Rectangle 1067">
                <a:extLst>
                  <a:ext uri="{FF2B5EF4-FFF2-40B4-BE49-F238E27FC236}">
                    <a16:creationId xmlns:a16="http://schemas.microsoft.com/office/drawing/2014/main" id="{FEDF853E-7CBB-397A-1FE4-E187DF87FBDB}"/>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9" name="Rectangle 1068">
                <a:extLst>
                  <a:ext uri="{FF2B5EF4-FFF2-40B4-BE49-F238E27FC236}">
                    <a16:creationId xmlns:a16="http://schemas.microsoft.com/office/drawing/2014/main" id="{A559F13E-60FF-E6A3-06A1-95964B54EF0A}"/>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9" name="Group 1058">
              <a:extLst>
                <a:ext uri="{FF2B5EF4-FFF2-40B4-BE49-F238E27FC236}">
                  <a16:creationId xmlns:a16="http://schemas.microsoft.com/office/drawing/2014/main" id="{3BAE2362-1491-3CFC-93A7-8D5194BD366C}"/>
                </a:ext>
              </a:extLst>
            </p:cNvPr>
            <p:cNvGrpSpPr/>
            <p:nvPr/>
          </p:nvGrpSpPr>
          <p:grpSpPr>
            <a:xfrm>
              <a:off x="5408881" y="2929597"/>
              <a:ext cx="1678274" cy="1446474"/>
              <a:chOff x="4045506" y="2982142"/>
              <a:chExt cx="1678274" cy="1446474"/>
            </a:xfrm>
          </p:grpSpPr>
          <p:sp>
            <p:nvSpPr>
              <p:cNvPr id="1066" name="Rectangle 1065">
                <a:extLst>
                  <a:ext uri="{FF2B5EF4-FFF2-40B4-BE49-F238E27FC236}">
                    <a16:creationId xmlns:a16="http://schemas.microsoft.com/office/drawing/2014/main" id="{9351023C-787B-C734-57A7-5C165C9D9203}"/>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7" name="Rectangle 1066">
                <a:extLst>
                  <a:ext uri="{FF2B5EF4-FFF2-40B4-BE49-F238E27FC236}">
                    <a16:creationId xmlns:a16="http://schemas.microsoft.com/office/drawing/2014/main" id="{B8372FA1-FE59-1FCB-13CC-F94A219EF566}"/>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60" name="Group 1059">
              <a:extLst>
                <a:ext uri="{FF2B5EF4-FFF2-40B4-BE49-F238E27FC236}">
                  <a16:creationId xmlns:a16="http://schemas.microsoft.com/office/drawing/2014/main" id="{9BFA4DF2-055A-4CEB-8A2E-6D10703A785D}"/>
                </a:ext>
              </a:extLst>
            </p:cNvPr>
            <p:cNvGrpSpPr/>
            <p:nvPr/>
          </p:nvGrpSpPr>
          <p:grpSpPr>
            <a:xfrm>
              <a:off x="7195656" y="2932714"/>
              <a:ext cx="1671924" cy="1444802"/>
              <a:chOff x="4045506" y="2986153"/>
              <a:chExt cx="1671924" cy="1444802"/>
            </a:xfrm>
          </p:grpSpPr>
          <p:sp>
            <p:nvSpPr>
              <p:cNvPr id="1064" name="Rectangle 1063">
                <a:extLst>
                  <a:ext uri="{FF2B5EF4-FFF2-40B4-BE49-F238E27FC236}">
                    <a16:creationId xmlns:a16="http://schemas.microsoft.com/office/drawing/2014/main" id="{C1F3E5AE-B4DD-C040-F158-D724613F6E7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5" name="Rectangle 1064">
                <a:extLst>
                  <a:ext uri="{FF2B5EF4-FFF2-40B4-BE49-F238E27FC236}">
                    <a16:creationId xmlns:a16="http://schemas.microsoft.com/office/drawing/2014/main" id="{6B650C7D-1AD8-8BCF-927E-D18391C812C0}"/>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61" name="Group 1060">
              <a:extLst>
                <a:ext uri="{FF2B5EF4-FFF2-40B4-BE49-F238E27FC236}">
                  <a16:creationId xmlns:a16="http://schemas.microsoft.com/office/drawing/2014/main" id="{36465269-8E4A-F9B9-255E-B0225C34AFDA}"/>
                </a:ext>
              </a:extLst>
            </p:cNvPr>
            <p:cNvGrpSpPr/>
            <p:nvPr/>
          </p:nvGrpSpPr>
          <p:grpSpPr>
            <a:xfrm>
              <a:off x="8999209" y="2928892"/>
              <a:ext cx="1671924" cy="1446474"/>
              <a:chOff x="4045506" y="2988492"/>
              <a:chExt cx="1671924" cy="1446474"/>
            </a:xfrm>
          </p:grpSpPr>
          <p:sp>
            <p:nvSpPr>
              <p:cNvPr id="1062" name="Rectangle 1061">
                <a:extLst>
                  <a:ext uri="{FF2B5EF4-FFF2-40B4-BE49-F238E27FC236}">
                    <a16:creationId xmlns:a16="http://schemas.microsoft.com/office/drawing/2014/main" id="{F53825F5-A583-FA5F-1C81-5F5CBB9BE559}"/>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Rectangle 1062">
                <a:extLst>
                  <a:ext uri="{FF2B5EF4-FFF2-40B4-BE49-F238E27FC236}">
                    <a16:creationId xmlns:a16="http://schemas.microsoft.com/office/drawing/2014/main" id="{86C829E4-D611-8E3C-19A5-4203FF135807}"/>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070" name="Group 1069">
            <a:extLst>
              <a:ext uri="{FF2B5EF4-FFF2-40B4-BE49-F238E27FC236}">
                <a16:creationId xmlns:a16="http://schemas.microsoft.com/office/drawing/2014/main" id="{78184EBD-92FA-CAC1-E957-EBE3848F60FA}"/>
              </a:ext>
            </a:extLst>
          </p:cNvPr>
          <p:cNvGrpSpPr>
            <a:grpSpLocks noChangeAspect="1"/>
          </p:cNvGrpSpPr>
          <p:nvPr/>
        </p:nvGrpSpPr>
        <p:grpSpPr>
          <a:xfrm>
            <a:off x="2708518" y="3342591"/>
            <a:ext cx="2804677" cy="656766"/>
            <a:chOff x="3599877" y="2735932"/>
            <a:chExt cx="7077606" cy="1657350"/>
          </a:xfrm>
        </p:grpSpPr>
        <p:graphicFrame>
          <p:nvGraphicFramePr>
            <p:cNvPr id="1071" name="Object 1070">
              <a:extLst>
                <a:ext uri="{FF2B5EF4-FFF2-40B4-BE49-F238E27FC236}">
                  <a16:creationId xmlns:a16="http://schemas.microsoft.com/office/drawing/2014/main" id="{54E58A28-8988-1FF2-ECFD-E9F9DB85D1C6}"/>
                </a:ext>
              </a:extLst>
            </p:cNvPr>
            <p:cNvGraphicFramePr>
              <a:graphicFrameLocks noChangeAspect="1"/>
            </p:cNvGraphicFramePr>
            <p:nvPr>
              <p:extLst>
                <p:ext uri="{D42A27DB-BD31-4B8C-83A1-F6EECF244321}">
                  <p14:modId xmlns:p14="http://schemas.microsoft.com/office/powerpoint/2010/main" val="401513525"/>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12" imgW="7077144" imgH="1657389" progId="Excel.Sheet.12">
                    <p:embed/>
                  </p:oleObj>
                </mc:Choice>
                <mc:Fallback>
                  <p:oleObj name="Worksheet" r:id="rId12" imgW="7077144" imgH="1657389" progId="Excel.Sheet.12">
                    <p:embed/>
                    <p:pic>
                      <p:nvPicPr>
                        <p:cNvPr id="1057" name="Object 1056">
                          <a:extLst>
                            <a:ext uri="{FF2B5EF4-FFF2-40B4-BE49-F238E27FC236}">
                              <a16:creationId xmlns:a16="http://schemas.microsoft.com/office/drawing/2014/main" id="{0D3ED914-629F-9320-BA61-1CAA51613803}"/>
                            </a:ext>
                          </a:extLst>
                        </p:cNvPr>
                        <p:cNvPicPr/>
                        <p:nvPr/>
                      </p:nvPicPr>
                      <p:blipFill>
                        <a:blip r:embed="rId13"/>
                        <a:stretch>
                          <a:fillRect/>
                        </a:stretch>
                      </p:blipFill>
                      <p:spPr>
                        <a:xfrm>
                          <a:off x="3600408" y="2735932"/>
                          <a:ext cx="7077075" cy="1657350"/>
                        </a:xfrm>
                        <a:prstGeom prst="rect">
                          <a:avLst/>
                        </a:prstGeom>
                      </p:spPr>
                    </p:pic>
                  </p:oleObj>
                </mc:Fallback>
              </mc:AlternateContent>
            </a:graphicData>
          </a:graphic>
        </p:graphicFrame>
        <p:grpSp>
          <p:nvGrpSpPr>
            <p:cNvPr id="1072" name="Group 1071">
              <a:extLst>
                <a:ext uri="{FF2B5EF4-FFF2-40B4-BE49-F238E27FC236}">
                  <a16:creationId xmlns:a16="http://schemas.microsoft.com/office/drawing/2014/main" id="{4AC651B0-0B1E-D91C-BC86-00D9D7020B1F}"/>
                </a:ext>
              </a:extLst>
            </p:cNvPr>
            <p:cNvGrpSpPr/>
            <p:nvPr/>
          </p:nvGrpSpPr>
          <p:grpSpPr>
            <a:xfrm>
              <a:off x="3599877" y="2929597"/>
              <a:ext cx="1671925" cy="1444802"/>
              <a:chOff x="2541261" y="2890072"/>
              <a:chExt cx="1268439" cy="1444802"/>
            </a:xfrm>
          </p:grpSpPr>
          <p:sp>
            <p:nvSpPr>
              <p:cNvPr id="1082" name="Rectangle 1081">
                <a:extLst>
                  <a:ext uri="{FF2B5EF4-FFF2-40B4-BE49-F238E27FC236}">
                    <a16:creationId xmlns:a16="http://schemas.microsoft.com/office/drawing/2014/main" id="{A1B1CBFB-5095-878B-2570-887296805CB1}"/>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Rectangle 1082">
                <a:extLst>
                  <a:ext uri="{FF2B5EF4-FFF2-40B4-BE49-F238E27FC236}">
                    <a16:creationId xmlns:a16="http://schemas.microsoft.com/office/drawing/2014/main" id="{A02E478A-61F2-0275-525F-5FE1EB12C593}"/>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3" name="Group 1072">
              <a:extLst>
                <a:ext uri="{FF2B5EF4-FFF2-40B4-BE49-F238E27FC236}">
                  <a16:creationId xmlns:a16="http://schemas.microsoft.com/office/drawing/2014/main" id="{151EF421-F67C-B9A6-7101-219A9B5893CC}"/>
                </a:ext>
              </a:extLst>
            </p:cNvPr>
            <p:cNvGrpSpPr/>
            <p:nvPr/>
          </p:nvGrpSpPr>
          <p:grpSpPr>
            <a:xfrm>
              <a:off x="5408881" y="2929597"/>
              <a:ext cx="1678274" cy="1446474"/>
              <a:chOff x="4045506" y="2982142"/>
              <a:chExt cx="1678274" cy="1446474"/>
            </a:xfrm>
          </p:grpSpPr>
          <p:sp>
            <p:nvSpPr>
              <p:cNvPr id="1080" name="Rectangle 1079">
                <a:extLst>
                  <a:ext uri="{FF2B5EF4-FFF2-40B4-BE49-F238E27FC236}">
                    <a16:creationId xmlns:a16="http://schemas.microsoft.com/office/drawing/2014/main" id="{369F83F6-65AC-4FF3-7004-0AA31DE6D1DA}"/>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1" name="Rectangle 1080">
                <a:extLst>
                  <a:ext uri="{FF2B5EF4-FFF2-40B4-BE49-F238E27FC236}">
                    <a16:creationId xmlns:a16="http://schemas.microsoft.com/office/drawing/2014/main" id="{86B3B7A3-0F37-427E-01B3-958ED535EC1C}"/>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4" name="Group 1073">
              <a:extLst>
                <a:ext uri="{FF2B5EF4-FFF2-40B4-BE49-F238E27FC236}">
                  <a16:creationId xmlns:a16="http://schemas.microsoft.com/office/drawing/2014/main" id="{CCCCABB3-178B-A4F4-71B5-5AA209E024DA}"/>
                </a:ext>
              </a:extLst>
            </p:cNvPr>
            <p:cNvGrpSpPr/>
            <p:nvPr/>
          </p:nvGrpSpPr>
          <p:grpSpPr>
            <a:xfrm>
              <a:off x="7195656" y="2932714"/>
              <a:ext cx="1671924" cy="1444802"/>
              <a:chOff x="4045506" y="2986153"/>
              <a:chExt cx="1671924" cy="1444802"/>
            </a:xfrm>
          </p:grpSpPr>
          <p:sp>
            <p:nvSpPr>
              <p:cNvPr id="1078" name="Rectangle 1077">
                <a:extLst>
                  <a:ext uri="{FF2B5EF4-FFF2-40B4-BE49-F238E27FC236}">
                    <a16:creationId xmlns:a16="http://schemas.microsoft.com/office/drawing/2014/main" id="{3A1F61E8-AB9B-6703-C1FD-9AE99B0728B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9" name="Rectangle 1078">
                <a:extLst>
                  <a:ext uri="{FF2B5EF4-FFF2-40B4-BE49-F238E27FC236}">
                    <a16:creationId xmlns:a16="http://schemas.microsoft.com/office/drawing/2014/main" id="{8BF067A9-8563-C0EA-95AB-44E30A9A71B3}"/>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5" name="Group 1074">
              <a:extLst>
                <a:ext uri="{FF2B5EF4-FFF2-40B4-BE49-F238E27FC236}">
                  <a16:creationId xmlns:a16="http://schemas.microsoft.com/office/drawing/2014/main" id="{BAD1410A-F0A1-95C2-7D91-F6C1D000FC64}"/>
                </a:ext>
              </a:extLst>
            </p:cNvPr>
            <p:cNvGrpSpPr/>
            <p:nvPr/>
          </p:nvGrpSpPr>
          <p:grpSpPr>
            <a:xfrm>
              <a:off x="8999209" y="2928892"/>
              <a:ext cx="1671924" cy="1446474"/>
              <a:chOff x="4045506" y="2988492"/>
              <a:chExt cx="1671924" cy="1446474"/>
            </a:xfrm>
          </p:grpSpPr>
          <p:sp>
            <p:nvSpPr>
              <p:cNvPr id="1076" name="Rectangle 1075">
                <a:extLst>
                  <a:ext uri="{FF2B5EF4-FFF2-40B4-BE49-F238E27FC236}">
                    <a16:creationId xmlns:a16="http://schemas.microsoft.com/office/drawing/2014/main" id="{94FAE88B-0562-CF9D-1245-388AD1B3C216}"/>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7" name="Rectangle 1076">
                <a:extLst>
                  <a:ext uri="{FF2B5EF4-FFF2-40B4-BE49-F238E27FC236}">
                    <a16:creationId xmlns:a16="http://schemas.microsoft.com/office/drawing/2014/main" id="{4D672C55-BB32-DF93-5029-4313C1F8D04D}"/>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085" name="TextBox 1084">
            <a:extLst>
              <a:ext uri="{FF2B5EF4-FFF2-40B4-BE49-F238E27FC236}">
                <a16:creationId xmlns:a16="http://schemas.microsoft.com/office/drawing/2014/main" id="{31D4AAA2-E6AA-47B0-8EB9-915DBB19DDA2}"/>
              </a:ext>
            </a:extLst>
          </p:cNvPr>
          <p:cNvSpPr txBox="1"/>
          <p:nvPr/>
        </p:nvSpPr>
        <p:spPr>
          <a:xfrm>
            <a:off x="7610967" y="2531620"/>
            <a:ext cx="1154483" cy="584775"/>
          </a:xfrm>
          <a:prstGeom prst="rect">
            <a:avLst/>
          </a:prstGeom>
          <a:noFill/>
        </p:spPr>
        <p:txBody>
          <a:bodyPr wrap="none" rtlCol="0">
            <a:spAutoFit/>
          </a:bodyPr>
          <a:lstStyle/>
          <a:p>
            <a:r>
              <a:rPr lang="en-US" sz="1600" dirty="0"/>
              <a:t>Modularity </a:t>
            </a:r>
          </a:p>
          <a:p>
            <a:r>
              <a:rPr lang="en-US" sz="1600" dirty="0"/>
              <a:t>Function</a:t>
            </a:r>
          </a:p>
        </p:txBody>
      </p:sp>
      <p:sp>
        <p:nvSpPr>
          <p:cNvPr id="6" name="Rectangle 5">
            <a:extLst>
              <a:ext uri="{FF2B5EF4-FFF2-40B4-BE49-F238E27FC236}">
                <a16:creationId xmlns:a16="http://schemas.microsoft.com/office/drawing/2014/main" id="{DF381EA7-5230-745C-1314-B0B12BE2BED0}"/>
              </a:ext>
            </a:extLst>
          </p:cNvPr>
          <p:cNvSpPr/>
          <p:nvPr/>
        </p:nvSpPr>
        <p:spPr>
          <a:xfrm>
            <a:off x="-11319" y="650646"/>
            <a:ext cx="2043245" cy="442011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B5B7544-F6A3-9C96-AB09-277CFD8CC2B1}"/>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F51CBA75-575C-FB8B-5978-B40F4FA95317}"/>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623308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Nonlinear Dimension Reduction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321007" y="762424"/>
            <a:ext cx="8550333" cy="646331"/>
          </a:xfrm>
          <a:prstGeom prst="rect">
            <a:avLst/>
          </a:prstGeom>
          <a:noFill/>
        </p:spPr>
        <p:txBody>
          <a:bodyPr wrap="square" rtlCol="0">
            <a:spAutoFit/>
          </a:bodyPr>
          <a:lstStyle/>
          <a:p>
            <a:r>
              <a:rPr lang="en-US" dirty="0"/>
              <a:t>Perform and visualize nonlinear dimension reduction of cluster with the</a:t>
            </a:r>
            <a:r>
              <a:rPr lang="en-US" b="0" i="0" dirty="0">
                <a:solidFill>
                  <a:srgbClr val="2C3E50"/>
                </a:solidFill>
                <a:effectLst/>
                <a:latin typeface="Lato" panose="020F0502020204030203" pitchFamily="34" charset="0"/>
              </a:rPr>
              <a:t> Uniform Manifold Approximation and Projection (UMAP) </a:t>
            </a:r>
            <a:endParaRPr lang="en-US" dirty="0"/>
          </a:p>
        </p:txBody>
      </p:sp>
      <p:pic>
        <p:nvPicPr>
          <p:cNvPr id="10" name="Picture 9">
            <a:extLst>
              <a:ext uri="{FF2B5EF4-FFF2-40B4-BE49-F238E27FC236}">
                <a16:creationId xmlns:a16="http://schemas.microsoft.com/office/drawing/2014/main" id="{0CFF3439-AF25-30FE-2FC9-24D6D31FFAAF}"/>
              </a:ext>
            </a:extLst>
          </p:cNvPr>
          <p:cNvPicPr>
            <a:picLocks noChangeAspect="1"/>
          </p:cNvPicPr>
          <p:nvPr/>
        </p:nvPicPr>
        <p:blipFill>
          <a:blip r:embed="rId3"/>
          <a:stretch>
            <a:fillRect/>
          </a:stretch>
        </p:blipFill>
        <p:spPr>
          <a:xfrm>
            <a:off x="2357975" y="1471687"/>
            <a:ext cx="6077798" cy="838317"/>
          </a:xfrm>
          <a:prstGeom prst="rect">
            <a:avLst/>
          </a:prstGeom>
        </p:spPr>
      </p:pic>
      <p:pic>
        <p:nvPicPr>
          <p:cNvPr id="14" name="Picture 13">
            <a:extLst>
              <a:ext uri="{FF2B5EF4-FFF2-40B4-BE49-F238E27FC236}">
                <a16:creationId xmlns:a16="http://schemas.microsoft.com/office/drawing/2014/main" id="{91106FB4-33AB-7D79-3845-B6170F0FBAAE}"/>
              </a:ext>
            </a:extLst>
          </p:cNvPr>
          <p:cNvPicPr>
            <a:picLocks noChangeAspect="1"/>
          </p:cNvPicPr>
          <p:nvPr/>
        </p:nvPicPr>
        <p:blipFill>
          <a:blip r:embed="rId4"/>
          <a:stretch>
            <a:fillRect/>
          </a:stretch>
        </p:blipFill>
        <p:spPr>
          <a:xfrm>
            <a:off x="2811171" y="2372936"/>
            <a:ext cx="4485176" cy="3866531"/>
          </a:xfrm>
          <a:prstGeom prst="rect">
            <a:avLst/>
          </a:prstGeom>
        </p:spPr>
      </p:pic>
      <p:pic>
        <p:nvPicPr>
          <p:cNvPr id="18" name="Picture 17">
            <a:extLst>
              <a:ext uri="{FF2B5EF4-FFF2-40B4-BE49-F238E27FC236}">
                <a16:creationId xmlns:a16="http://schemas.microsoft.com/office/drawing/2014/main" id="{CC348678-D933-C8B7-0359-8E1F1A264B6E}"/>
              </a:ext>
            </a:extLst>
          </p:cNvPr>
          <p:cNvPicPr>
            <a:picLocks noChangeAspect="1"/>
          </p:cNvPicPr>
          <p:nvPr/>
        </p:nvPicPr>
        <p:blipFill rotWithShape="1">
          <a:blip r:embed="rId5"/>
          <a:srcRect l="1136" t="52312" r="10319"/>
          <a:stretch/>
        </p:blipFill>
        <p:spPr>
          <a:xfrm>
            <a:off x="8435773" y="3519035"/>
            <a:ext cx="3390901" cy="2057923"/>
          </a:xfrm>
          <a:prstGeom prst="rect">
            <a:avLst/>
          </a:prstGeom>
          <a:ln>
            <a:solidFill>
              <a:schemeClr val="bg2"/>
            </a:solidFill>
          </a:ln>
        </p:spPr>
      </p:pic>
      <p:pic>
        <p:nvPicPr>
          <p:cNvPr id="22" name="Picture 21">
            <a:extLst>
              <a:ext uri="{FF2B5EF4-FFF2-40B4-BE49-F238E27FC236}">
                <a16:creationId xmlns:a16="http://schemas.microsoft.com/office/drawing/2014/main" id="{4250E23E-4434-84BA-1D61-C3672C6A6A05}"/>
              </a:ext>
            </a:extLst>
          </p:cNvPr>
          <p:cNvPicPr>
            <a:picLocks noChangeAspect="1"/>
          </p:cNvPicPr>
          <p:nvPr/>
        </p:nvPicPr>
        <p:blipFill rotWithShape="1">
          <a:blip r:embed="rId6"/>
          <a:srcRect l="610" r="19936"/>
          <a:stretch/>
        </p:blipFill>
        <p:spPr>
          <a:xfrm>
            <a:off x="8435773" y="3338035"/>
            <a:ext cx="3390901" cy="181000"/>
          </a:xfrm>
          <a:prstGeom prst="rect">
            <a:avLst/>
          </a:prstGeom>
          <a:ln>
            <a:solidFill>
              <a:schemeClr val="bg2"/>
            </a:solidFill>
          </a:ln>
        </p:spPr>
      </p:pic>
      <p:sp>
        <p:nvSpPr>
          <p:cNvPr id="30" name="Rectangle 29">
            <a:extLst>
              <a:ext uri="{FF2B5EF4-FFF2-40B4-BE49-F238E27FC236}">
                <a16:creationId xmlns:a16="http://schemas.microsoft.com/office/drawing/2014/main" id="{A3FB24E9-FF27-E723-02C6-0BC395E9FA8C}"/>
              </a:ext>
            </a:extLst>
          </p:cNvPr>
          <p:cNvSpPr/>
          <p:nvPr/>
        </p:nvSpPr>
        <p:spPr>
          <a:xfrm>
            <a:off x="8435773" y="3980591"/>
            <a:ext cx="3404871" cy="16033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F381EA7-5230-745C-1314-B0B12BE2BED0}"/>
              </a:ext>
            </a:extLst>
          </p:cNvPr>
          <p:cNvSpPr/>
          <p:nvPr/>
        </p:nvSpPr>
        <p:spPr>
          <a:xfrm>
            <a:off x="0" y="628683"/>
            <a:ext cx="2114570" cy="5154879"/>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CF5F0C3-D400-63C4-1C91-1A0462A38447}"/>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7085EC64-E3F4-56D0-0E33-0A3533B9B5A1}"/>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1365103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graph of colored shapes&#10;&#10;Description automatically generated with medium confidence">
            <a:extLst>
              <a:ext uri="{FF2B5EF4-FFF2-40B4-BE49-F238E27FC236}">
                <a16:creationId xmlns:a16="http://schemas.microsoft.com/office/drawing/2014/main" id="{92CA9FF0-2477-D972-6685-83C1D48774D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35378" y="888460"/>
            <a:ext cx="2286000" cy="2286000"/>
          </a:xfrm>
          <a:prstGeom prst="rect">
            <a:avLst/>
          </a:prstGeom>
        </p:spPr>
      </p:pic>
      <p:sp>
        <p:nvSpPr>
          <p:cNvPr id="2" name="Title 1">
            <a:extLst>
              <a:ext uri="{FF2B5EF4-FFF2-40B4-BE49-F238E27FC236}">
                <a16:creationId xmlns:a16="http://schemas.microsoft.com/office/drawing/2014/main" id="{568E9942-367C-FC5A-22A7-15E9AB8052E9}"/>
              </a:ext>
            </a:extLst>
          </p:cNvPr>
          <p:cNvSpPr>
            <a:spLocks noGrp="1"/>
          </p:cNvSpPr>
          <p:nvPr>
            <p:ph type="title"/>
          </p:nvPr>
        </p:nvSpPr>
        <p:spPr/>
        <p:txBody>
          <a:bodyPr/>
          <a:lstStyle/>
          <a:p>
            <a:r>
              <a:rPr lang="en-US" dirty="0"/>
              <a:t>…But what is truth?</a:t>
            </a:r>
          </a:p>
        </p:txBody>
      </p:sp>
      <p:pic>
        <p:nvPicPr>
          <p:cNvPr id="16" name="Picture 15" descr="A diagram of a number of colored spots&#10;&#10;Description automatically generated with medium confidence">
            <a:extLst>
              <a:ext uri="{FF2B5EF4-FFF2-40B4-BE49-F238E27FC236}">
                <a16:creationId xmlns:a16="http://schemas.microsoft.com/office/drawing/2014/main" id="{7638E662-ABBC-60AB-76F9-EA3139544922}"/>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87497" y="888460"/>
            <a:ext cx="2286000" cy="2286000"/>
          </a:xfrm>
          <a:prstGeom prst="rect">
            <a:avLst/>
          </a:prstGeom>
        </p:spPr>
      </p:pic>
      <p:pic>
        <p:nvPicPr>
          <p:cNvPr id="20" name="Picture 19" descr="A graph of a number of colored objects&#10;&#10;Description automatically generated with medium confidence">
            <a:extLst>
              <a:ext uri="{FF2B5EF4-FFF2-40B4-BE49-F238E27FC236}">
                <a16:creationId xmlns:a16="http://schemas.microsoft.com/office/drawing/2014/main" id="{2842FE48-AAEC-0C2E-9686-0CC166F95450}"/>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54681" y="888460"/>
            <a:ext cx="2286000" cy="2286000"/>
          </a:xfrm>
          <a:prstGeom prst="rect">
            <a:avLst/>
          </a:prstGeom>
        </p:spPr>
      </p:pic>
      <p:pic>
        <p:nvPicPr>
          <p:cNvPr id="22" name="Picture 21" descr="A graph of colored shapes&#10;&#10;Description automatically generated with medium confidence">
            <a:extLst>
              <a:ext uri="{FF2B5EF4-FFF2-40B4-BE49-F238E27FC236}">
                <a16:creationId xmlns:a16="http://schemas.microsoft.com/office/drawing/2014/main" id="{FB85BB2F-BD9E-2C92-B049-489D78C456B4}"/>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86681" y="888460"/>
            <a:ext cx="2286000" cy="2286000"/>
          </a:xfrm>
          <a:prstGeom prst="rect">
            <a:avLst/>
          </a:prstGeom>
        </p:spPr>
      </p:pic>
      <p:pic>
        <p:nvPicPr>
          <p:cNvPr id="24" name="Picture 23" descr="A graph of colored dots&#10;&#10;Description automatically generated with medium confidence">
            <a:extLst>
              <a:ext uri="{FF2B5EF4-FFF2-40B4-BE49-F238E27FC236}">
                <a16:creationId xmlns:a16="http://schemas.microsoft.com/office/drawing/2014/main" id="{1C6C9741-435F-729E-11E2-494D9B913218}"/>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28203" y="888460"/>
            <a:ext cx="2286000" cy="2286000"/>
          </a:xfrm>
          <a:prstGeom prst="rect">
            <a:avLst/>
          </a:prstGeom>
        </p:spPr>
      </p:pic>
      <p:pic>
        <p:nvPicPr>
          <p:cNvPr id="26" name="Picture 25" descr="A graph of colored spots&#10;&#10;Description automatically generated with medium confidence">
            <a:extLst>
              <a:ext uri="{FF2B5EF4-FFF2-40B4-BE49-F238E27FC236}">
                <a16:creationId xmlns:a16="http://schemas.microsoft.com/office/drawing/2014/main" id="{FDB1BEE2-7E45-5E3D-CC58-00EA4B4D4A68}"/>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12897" y="3684599"/>
            <a:ext cx="2286000" cy="2286000"/>
          </a:xfrm>
          <a:prstGeom prst="rect">
            <a:avLst/>
          </a:prstGeom>
        </p:spPr>
      </p:pic>
      <p:pic>
        <p:nvPicPr>
          <p:cNvPr id="28" name="Picture 27" descr="A graph with numbers and colors&#10;&#10;Description automatically generated with medium confidence">
            <a:extLst>
              <a:ext uri="{FF2B5EF4-FFF2-40B4-BE49-F238E27FC236}">
                <a16:creationId xmlns:a16="http://schemas.microsoft.com/office/drawing/2014/main" id="{A859E7AE-A6CA-C92C-8A27-8CAEBFAAD8BA}"/>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35378" y="3684599"/>
            <a:ext cx="2286000" cy="2286000"/>
          </a:xfrm>
          <a:prstGeom prst="rect">
            <a:avLst/>
          </a:prstGeom>
        </p:spPr>
      </p:pic>
      <p:pic>
        <p:nvPicPr>
          <p:cNvPr id="30" name="Picture 29" descr="A graph of numbers and colors&#10;&#10;Description automatically generated with medium confidence">
            <a:extLst>
              <a:ext uri="{FF2B5EF4-FFF2-40B4-BE49-F238E27FC236}">
                <a16:creationId xmlns:a16="http://schemas.microsoft.com/office/drawing/2014/main" id="{EB36EB9A-3325-D361-B423-94EEF0ECE1E8}"/>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54681" y="3684599"/>
            <a:ext cx="2286000" cy="2286000"/>
          </a:xfrm>
          <a:prstGeom prst="rect">
            <a:avLst/>
          </a:prstGeom>
        </p:spPr>
      </p:pic>
      <p:pic>
        <p:nvPicPr>
          <p:cNvPr id="32" name="Picture 31" descr="A diagram of numbers and colors&#10;&#10;Description automatically generated">
            <a:extLst>
              <a:ext uri="{FF2B5EF4-FFF2-40B4-BE49-F238E27FC236}">
                <a16:creationId xmlns:a16="http://schemas.microsoft.com/office/drawing/2014/main" id="{C854542A-A4D8-611F-CE87-7B5F248F0504}"/>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86681" y="3684599"/>
            <a:ext cx="2286000" cy="2286000"/>
          </a:xfrm>
          <a:prstGeom prst="rect">
            <a:avLst/>
          </a:prstGeom>
        </p:spPr>
      </p:pic>
      <p:pic>
        <p:nvPicPr>
          <p:cNvPr id="34" name="Picture 33" descr="A diagram of numbers and points&#10;&#10;Description automatically generated">
            <a:extLst>
              <a:ext uri="{FF2B5EF4-FFF2-40B4-BE49-F238E27FC236}">
                <a16:creationId xmlns:a16="http://schemas.microsoft.com/office/drawing/2014/main" id="{E8F8B2E4-8ED2-795D-FCBC-013EC0ED85C7}"/>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80600" y="3684599"/>
            <a:ext cx="2286000" cy="2286000"/>
          </a:xfrm>
          <a:prstGeom prst="rect">
            <a:avLst/>
          </a:prstGeom>
        </p:spPr>
      </p:pic>
    </p:spTree>
    <p:extLst>
      <p:ext uri="{BB962C8B-B14F-4D97-AF65-F5344CB8AC3E}">
        <p14:creationId xmlns:p14="http://schemas.microsoft.com/office/powerpoint/2010/main" val="31679737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E9942-367C-FC5A-22A7-15E9AB8052E9}"/>
              </a:ext>
            </a:extLst>
          </p:cNvPr>
          <p:cNvSpPr>
            <a:spLocks noGrp="1"/>
          </p:cNvSpPr>
          <p:nvPr>
            <p:ph type="title"/>
          </p:nvPr>
        </p:nvSpPr>
        <p:spPr/>
        <p:txBody>
          <a:bodyPr/>
          <a:lstStyle/>
          <a:p>
            <a:r>
              <a:rPr lang="en-US" dirty="0"/>
              <a:t>…But what is truth?</a:t>
            </a:r>
          </a:p>
        </p:txBody>
      </p:sp>
      <p:pic>
        <p:nvPicPr>
          <p:cNvPr id="4" name="Picture 3" descr="A diagram of a number and a number&#10;&#10;Description automatically generated with medium confidence">
            <a:extLst>
              <a:ext uri="{FF2B5EF4-FFF2-40B4-BE49-F238E27FC236}">
                <a16:creationId xmlns:a16="http://schemas.microsoft.com/office/drawing/2014/main" id="{7E3684E4-131D-C1F1-0192-A6576A9502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306" y="1171370"/>
            <a:ext cx="2286000" cy="2286000"/>
          </a:xfrm>
          <a:prstGeom prst="rect">
            <a:avLst/>
          </a:prstGeom>
        </p:spPr>
      </p:pic>
      <p:pic>
        <p:nvPicPr>
          <p:cNvPr id="6" name="Picture 5" descr="A diagram of a number of colored dots&#10;&#10;Description automatically generated with medium confidence">
            <a:extLst>
              <a:ext uri="{FF2B5EF4-FFF2-40B4-BE49-F238E27FC236}">
                <a16:creationId xmlns:a16="http://schemas.microsoft.com/office/drawing/2014/main" id="{B670068E-DFF5-FC62-05AC-FD8A5A966E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4999" y="1171370"/>
            <a:ext cx="2286000" cy="2286000"/>
          </a:xfrm>
          <a:prstGeom prst="rect">
            <a:avLst/>
          </a:prstGeom>
        </p:spPr>
      </p:pic>
      <p:pic>
        <p:nvPicPr>
          <p:cNvPr id="8" name="Picture 7" descr="A graph with numbers and colored spots&#10;&#10;Description automatically generated with medium confidence">
            <a:extLst>
              <a:ext uri="{FF2B5EF4-FFF2-40B4-BE49-F238E27FC236}">
                <a16:creationId xmlns:a16="http://schemas.microsoft.com/office/drawing/2014/main" id="{46797B20-1B5A-29FE-5405-057040055C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9097" y="1171370"/>
            <a:ext cx="2286000" cy="2286000"/>
          </a:xfrm>
          <a:prstGeom prst="rect">
            <a:avLst/>
          </a:prstGeom>
        </p:spPr>
      </p:pic>
      <p:pic>
        <p:nvPicPr>
          <p:cNvPr id="10" name="Picture 9" descr="A graph of numbers and colors&#10;&#10;Description automatically generated with medium confidence">
            <a:extLst>
              <a:ext uri="{FF2B5EF4-FFF2-40B4-BE49-F238E27FC236}">
                <a16:creationId xmlns:a16="http://schemas.microsoft.com/office/drawing/2014/main" id="{E3A6FC72-A891-9212-55D2-A2A0C7D06A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2897" y="1171370"/>
            <a:ext cx="2286000" cy="2286000"/>
          </a:xfrm>
          <a:prstGeom prst="rect">
            <a:avLst/>
          </a:prstGeom>
        </p:spPr>
      </p:pic>
      <p:pic>
        <p:nvPicPr>
          <p:cNvPr id="12" name="Picture 11" descr="A graph of numbers and colors&#10;&#10;Description automatically generated with medium confidence">
            <a:extLst>
              <a:ext uri="{FF2B5EF4-FFF2-40B4-BE49-F238E27FC236}">
                <a16:creationId xmlns:a16="http://schemas.microsoft.com/office/drawing/2014/main" id="{F78384BA-3CC9-ABCE-3D12-6ED989029D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92306" y="3568171"/>
            <a:ext cx="2286000" cy="2286000"/>
          </a:xfrm>
          <a:prstGeom prst="rect">
            <a:avLst/>
          </a:prstGeom>
        </p:spPr>
      </p:pic>
      <p:pic>
        <p:nvPicPr>
          <p:cNvPr id="14" name="Picture 13" descr="A graph with colorful spots and numbers&#10;&#10;Description automatically generated">
            <a:extLst>
              <a:ext uri="{FF2B5EF4-FFF2-40B4-BE49-F238E27FC236}">
                <a16:creationId xmlns:a16="http://schemas.microsoft.com/office/drawing/2014/main" id="{23047452-DEFF-CAE6-BC67-392CA9EE97D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44999" y="3568171"/>
            <a:ext cx="2286000" cy="2286000"/>
          </a:xfrm>
          <a:prstGeom prst="rect">
            <a:avLst/>
          </a:prstGeom>
        </p:spPr>
      </p:pic>
      <p:pic>
        <p:nvPicPr>
          <p:cNvPr id="17" name="Picture 16" descr="A graph with different colored shapes&#10;&#10;Description automatically generated with medium confidence">
            <a:extLst>
              <a:ext uri="{FF2B5EF4-FFF2-40B4-BE49-F238E27FC236}">
                <a16:creationId xmlns:a16="http://schemas.microsoft.com/office/drawing/2014/main" id="{69AC3CB6-2487-6745-F2FF-E2EDCF33553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69097" y="3568171"/>
            <a:ext cx="2286000" cy="2286000"/>
          </a:xfrm>
          <a:prstGeom prst="rect">
            <a:avLst/>
          </a:prstGeom>
        </p:spPr>
      </p:pic>
      <p:pic>
        <p:nvPicPr>
          <p:cNvPr id="21" name="Picture 20" descr="A graph with numbers and colored spots&#10;&#10;Description automatically generated">
            <a:extLst>
              <a:ext uri="{FF2B5EF4-FFF2-40B4-BE49-F238E27FC236}">
                <a16:creationId xmlns:a16="http://schemas.microsoft.com/office/drawing/2014/main" id="{5D80A70B-9DED-AD2C-BFE3-CFC9382ED07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32897" y="3568171"/>
            <a:ext cx="2286000" cy="2286000"/>
          </a:xfrm>
          <a:prstGeom prst="rect">
            <a:avLst/>
          </a:prstGeom>
        </p:spPr>
      </p:pic>
    </p:spTree>
    <p:extLst>
      <p:ext uri="{BB962C8B-B14F-4D97-AF65-F5344CB8AC3E}">
        <p14:creationId xmlns:p14="http://schemas.microsoft.com/office/powerpoint/2010/main" val="893414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4295A-653A-B857-8889-1160F2122235}"/>
              </a:ext>
            </a:extLst>
          </p:cNvPr>
          <p:cNvSpPr>
            <a:spLocks noGrp="1"/>
          </p:cNvSpPr>
          <p:nvPr>
            <p:ph type="title"/>
          </p:nvPr>
        </p:nvSpPr>
        <p:spPr/>
        <p:txBody>
          <a:bodyPr/>
          <a:lstStyle/>
          <a:p>
            <a:r>
              <a:rPr lang="en-US" dirty="0"/>
              <a:t>Limitation of Interpreting UMAP Clusters</a:t>
            </a:r>
          </a:p>
        </p:txBody>
      </p:sp>
      <p:sp>
        <p:nvSpPr>
          <p:cNvPr id="20" name="TextBox 19">
            <a:extLst>
              <a:ext uri="{FF2B5EF4-FFF2-40B4-BE49-F238E27FC236}">
                <a16:creationId xmlns:a16="http://schemas.microsoft.com/office/drawing/2014/main" id="{3A9996C2-1842-4B7C-E6C5-2CB03BCA85DF}"/>
              </a:ext>
            </a:extLst>
          </p:cNvPr>
          <p:cNvSpPr txBox="1"/>
          <p:nvPr/>
        </p:nvSpPr>
        <p:spPr>
          <a:xfrm>
            <a:off x="0" y="629173"/>
            <a:ext cx="8534399" cy="6463308"/>
          </a:xfrm>
          <a:prstGeom prst="rect">
            <a:avLst/>
          </a:prstGeom>
          <a:noFill/>
        </p:spPr>
        <p:txBody>
          <a:bodyPr wrap="square" rtlCol="0">
            <a:spAutoFit/>
          </a:bodyPr>
          <a:lstStyle/>
          <a:p>
            <a:pPr marL="342900" indent="-342900">
              <a:buAutoNum type="arabicPeriod"/>
            </a:pPr>
            <a:r>
              <a:rPr lang="en-US" b="1" dirty="0"/>
              <a:t>Hyperparameter Sensitivity</a:t>
            </a:r>
          </a:p>
          <a:p>
            <a:r>
              <a:rPr lang="en-US" dirty="0"/>
              <a:t>Cluster assignment and global structure are highly sensitive to hyperparameter value. It’s best to run UMAP many times with a variety of hyper parameters.</a:t>
            </a:r>
          </a:p>
          <a:p>
            <a:endParaRPr lang="en-US" dirty="0"/>
          </a:p>
          <a:p>
            <a:r>
              <a:rPr lang="en-US" dirty="0"/>
              <a:t>2. </a:t>
            </a:r>
            <a:r>
              <a:rPr lang="en-US" b="1" dirty="0"/>
              <a:t>Cluster sizes in a UMAP plot may mean nothing</a:t>
            </a:r>
          </a:p>
          <a:p>
            <a:r>
              <a:rPr lang="en-US" dirty="0"/>
              <a:t>Just as in t-SNE, the size of clusters relative to each other is essentially meaningless. This is because UMAP uses local distances to construct its high-dimensional graph representation.</a:t>
            </a:r>
          </a:p>
          <a:p>
            <a:endParaRPr lang="en-US" dirty="0"/>
          </a:p>
          <a:p>
            <a:r>
              <a:rPr lang="en-US" dirty="0"/>
              <a:t>3. </a:t>
            </a:r>
            <a:r>
              <a:rPr lang="en-US" b="1" dirty="0"/>
              <a:t>Distances between clusters </a:t>
            </a:r>
            <a:r>
              <a:rPr lang="en-US" b="1" i="1" dirty="0"/>
              <a:t>might</a:t>
            </a:r>
            <a:r>
              <a:rPr lang="en-US" b="1" dirty="0"/>
              <a:t> not mean anything</a:t>
            </a:r>
          </a:p>
          <a:p>
            <a:r>
              <a:rPr lang="en-US" dirty="0"/>
              <a:t>While it's true that the global positions of clusters are better preserved in UMAP, the distances between them are not meaningful. Again, this is due to using local distances when constructing the graph.</a:t>
            </a:r>
          </a:p>
          <a:p>
            <a:endParaRPr lang="en-US" dirty="0"/>
          </a:p>
          <a:p>
            <a:r>
              <a:rPr lang="en-US" dirty="0"/>
              <a:t>4. </a:t>
            </a:r>
            <a:r>
              <a:rPr lang="en-US" b="1" dirty="0"/>
              <a:t>Random noise doesn’t always look random.</a:t>
            </a:r>
          </a:p>
          <a:p>
            <a:r>
              <a:rPr lang="en-US" dirty="0"/>
              <a:t>Especially at low values of </a:t>
            </a:r>
            <a:r>
              <a:rPr lang="en-US" dirty="0" err="1"/>
              <a:t>n_neighbors</a:t>
            </a:r>
            <a:r>
              <a:rPr lang="en-US" dirty="0"/>
              <a:t>, spurious clustering can be observed.</a:t>
            </a:r>
          </a:p>
          <a:p>
            <a:endParaRPr lang="en-US" dirty="0"/>
          </a:p>
          <a:p>
            <a:r>
              <a:rPr lang="en-US" dirty="0"/>
              <a:t>5. </a:t>
            </a:r>
            <a:r>
              <a:rPr lang="en-US" b="1" dirty="0"/>
              <a:t>You may need more than one plot</a:t>
            </a:r>
          </a:p>
          <a:p>
            <a:r>
              <a:rPr lang="en-US" dirty="0"/>
              <a:t>Since the UMAP algorithm is stochastic, different runs with the same hyperparameters can yield different results. Additionally, since the choice of hyperparameters is so important, it can be very useful to run the projection multiple times </a:t>
            </a:r>
            <a:r>
              <a:rPr lang="en-US" b="1" dirty="0"/>
              <a:t>with various hyperparameters.</a:t>
            </a:r>
          </a:p>
          <a:p>
            <a:endParaRPr lang="en-US" dirty="0"/>
          </a:p>
        </p:txBody>
      </p:sp>
      <p:sp>
        <p:nvSpPr>
          <p:cNvPr id="3" name="TextBox 2">
            <a:extLst>
              <a:ext uri="{FF2B5EF4-FFF2-40B4-BE49-F238E27FC236}">
                <a16:creationId xmlns:a16="http://schemas.microsoft.com/office/drawing/2014/main" id="{0D7DE1E7-336F-0D91-C73C-8E8DA3C0876E}"/>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CBF4D9A5-7E8E-7C78-B441-894A6F620BB5}"/>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pic>
        <p:nvPicPr>
          <p:cNvPr id="5" name="Picture 2">
            <a:extLst>
              <a:ext uri="{FF2B5EF4-FFF2-40B4-BE49-F238E27FC236}">
                <a16:creationId xmlns:a16="http://schemas.microsoft.com/office/drawing/2014/main" id="{62943EF2-D509-96CF-F7F5-C7CFDC97E9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0504" y="2467211"/>
            <a:ext cx="2645391" cy="1923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7071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F364C-8FF7-8CFD-930A-3ABA14CCA0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C91B3F-34B8-0299-2ECF-F22508C21A89}"/>
              </a:ext>
            </a:extLst>
          </p:cNvPr>
          <p:cNvSpPr>
            <a:spLocks noGrp="1"/>
          </p:cNvSpPr>
          <p:nvPr>
            <p:ph type="title"/>
          </p:nvPr>
        </p:nvSpPr>
        <p:spPr/>
        <p:txBody>
          <a:bodyPr/>
          <a:lstStyle/>
          <a:p>
            <a:r>
              <a:rPr lang="en-US" dirty="0"/>
              <a:t>Why use not use </a:t>
            </a:r>
            <a:r>
              <a:rPr lang="en-US" dirty="0" err="1"/>
              <a:t>tSNE</a:t>
            </a:r>
            <a:r>
              <a:rPr lang="en-US" dirty="0"/>
              <a:t>?</a:t>
            </a:r>
          </a:p>
        </p:txBody>
      </p:sp>
      <p:sp>
        <p:nvSpPr>
          <p:cNvPr id="5" name="TextBox 4">
            <a:extLst>
              <a:ext uri="{FF2B5EF4-FFF2-40B4-BE49-F238E27FC236}">
                <a16:creationId xmlns:a16="http://schemas.microsoft.com/office/drawing/2014/main" id="{10A3F600-0AD3-E67F-4511-93CA4FF7306B}"/>
              </a:ext>
            </a:extLst>
          </p:cNvPr>
          <p:cNvSpPr txBox="1"/>
          <p:nvPr/>
        </p:nvSpPr>
        <p:spPr>
          <a:xfrm>
            <a:off x="57810" y="887901"/>
            <a:ext cx="6192980" cy="2585323"/>
          </a:xfrm>
          <a:prstGeom prst="rect">
            <a:avLst/>
          </a:prstGeom>
          <a:noFill/>
        </p:spPr>
        <p:txBody>
          <a:bodyPr wrap="square">
            <a:spAutoFit/>
          </a:bodyPr>
          <a:lstStyle/>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scales poorly with execution time and memory consumption </a:t>
            </a:r>
            <a:r>
              <a:rPr lang="en-US" b="0" i="0" dirty="0">
                <a:solidFill>
                  <a:srgbClr val="242424"/>
                </a:solidFill>
                <a:effectLst/>
                <a:latin typeface="source-serif-pro"/>
              </a:rPr>
              <a:t>for rapidly increasing sample sizes in </a:t>
            </a:r>
            <a:r>
              <a:rPr lang="en-US" b="0" i="0" dirty="0" err="1">
                <a:solidFill>
                  <a:srgbClr val="242424"/>
                </a:solidFill>
                <a:effectLst/>
                <a:latin typeface="source-serif-pro"/>
              </a:rPr>
              <a:t>scRNAseq</a:t>
            </a:r>
            <a:r>
              <a:rPr lang="en-US" b="0" i="0" dirty="0">
                <a:solidFill>
                  <a:srgbClr val="242424"/>
                </a:solidFill>
                <a:effectLst/>
                <a:latin typeface="source-serif-pro"/>
              </a:rPr>
              <a:t>.</a:t>
            </a:r>
          </a:p>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does not preserve global data structure.</a:t>
            </a:r>
          </a:p>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can practically only embed into 2 or 3 dimensions</a:t>
            </a:r>
            <a:r>
              <a:rPr lang="en-US" b="0" i="0" dirty="0">
                <a:solidFill>
                  <a:srgbClr val="242424"/>
                </a:solidFill>
                <a:effectLst/>
                <a:latin typeface="source-serif-pro"/>
              </a:rPr>
              <a:t>, i.e. only for </a:t>
            </a:r>
            <a:r>
              <a:rPr lang="en-US" b="1" i="0" dirty="0">
                <a:solidFill>
                  <a:srgbClr val="242424"/>
                </a:solidFill>
                <a:effectLst/>
                <a:latin typeface="source-serif-pro"/>
              </a:rPr>
              <a:t>visualization purposes.</a:t>
            </a:r>
          </a:p>
          <a:p>
            <a:pPr marL="342900" indent="-342900">
              <a:buAutoNum type="arabicPeriod"/>
            </a:pPr>
            <a:r>
              <a:rPr lang="en-US" b="1" dirty="0" err="1">
                <a:effectLst/>
                <a:latin typeface="source-serif-pro"/>
              </a:rPr>
              <a:t>tSNE</a:t>
            </a:r>
            <a:r>
              <a:rPr lang="en-US" b="1" dirty="0">
                <a:effectLst/>
                <a:latin typeface="source-serif-pro"/>
              </a:rPr>
              <a:t> can not work with high-dimensional data directly</a:t>
            </a:r>
            <a:r>
              <a:rPr lang="en-US" dirty="0"/>
              <a:t>, Autoencoder or PCA are often used for performing a pre-dimensionality reduction.</a:t>
            </a:r>
          </a:p>
        </p:txBody>
      </p:sp>
      <p:pic>
        <p:nvPicPr>
          <p:cNvPr id="1026" name="Picture 2">
            <a:extLst>
              <a:ext uri="{FF2B5EF4-FFF2-40B4-BE49-F238E27FC236}">
                <a16:creationId xmlns:a16="http://schemas.microsoft.com/office/drawing/2014/main" id="{F77DC052-8DA6-B2FC-E099-8968ECEF1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666" y="3282007"/>
            <a:ext cx="4590710" cy="33381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610F46A-E821-3783-3B7F-2238AE6AE60A}"/>
              </a:ext>
            </a:extLst>
          </p:cNvPr>
          <p:cNvSpPr txBox="1"/>
          <p:nvPr/>
        </p:nvSpPr>
        <p:spPr>
          <a:xfrm>
            <a:off x="57810" y="6620110"/>
            <a:ext cx="4037940" cy="246221"/>
          </a:xfrm>
          <a:prstGeom prst="rect">
            <a:avLst/>
          </a:prstGeom>
          <a:noFill/>
        </p:spPr>
        <p:txBody>
          <a:bodyPr wrap="square">
            <a:spAutoFit/>
          </a:bodyPr>
          <a:lstStyle/>
          <a:p>
            <a:r>
              <a:rPr lang="en-US" sz="1000" i="1" dirty="0">
                <a:solidFill>
                  <a:schemeClr val="bg1">
                    <a:lumMod val="65000"/>
                  </a:schemeClr>
                </a:solidFill>
              </a:rPr>
              <a:t>https://towardsdatascience.com/how-exactly-umap-works-13e3040e1668</a:t>
            </a:r>
          </a:p>
        </p:txBody>
      </p:sp>
      <p:pic>
        <p:nvPicPr>
          <p:cNvPr id="9" name="Picture 8">
            <a:extLst>
              <a:ext uri="{FF2B5EF4-FFF2-40B4-BE49-F238E27FC236}">
                <a16:creationId xmlns:a16="http://schemas.microsoft.com/office/drawing/2014/main" id="{432A2FC1-7592-F7F3-C4E5-79C046BDAEFB}"/>
              </a:ext>
            </a:extLst>
          </p:cNvPr>
          <p:cNvPicPr>
            <a:picLocks noChangeAspect="1"/>
          </p:cNvPicPr>
          <p:nvPr/>
        </p:nvPicPr>
        <p:blipFill>
          <a:blip r:embed="rId3"/>
          <a:stretch>
            <a:fillRect/>
          </a:stretch>
        </p:blipFill>
        <p:spPr>
          <a:xfrm>
            <a:off x="127660" y="5862645"/>
            <a:ext cx="2486370" cy="790685"/>
          </a:xfrm>
          <a:prstGeom prst="rect">
            <a:avLst/>
          </a:prstGeom>
        </p:spPr>
      </p:pic>
      <p:grpSp>
        <p:nvGrpSpPr>
          <p:cNvPr id="17" name="Group 16">
            <a:extLst>
              <a:ext uri="{FF2B5EF4-FFF2-40B4-BE49-F238E27FC236}">
                <a16:creationId xmlns:a16="http://schemas.microsoft.com/office/drawing/2014/main" id="{DA523800-646F-1579-490D-75872611949E}"/>
              </a:ext>
            </a:extLst>
          </p:cNvPr>
          <p:cNvGrpSpPr/>
          <p:nvPr/>
        </p:nvGrpSpPr>
        <p:grpSpPr>
          <a:xfrm>
            <a:off x="7719001" y="749540"/>
            <a:ext cx="4415189" cy="3529170"/>
            <a:chOff x="8181350" y="763430"/>
            <a:chExt cx="3837929" cy="3062304"/>
          </a:xfrm>
        </p:grpSpPr>
        <p:pic>
          <p:nvPicPr>
            <p:cNvPr id="1028" name="Picture 4">
              <a:extLst>
                <a:ext uri="{FF2B5EF4-FFF2-40B4-BE49-F238E27FC236}">
                  <a16:creationId xmlns:a16="http://schemas.microsoft.com/office/drawing/2014/main" id="{90F3824F-0A8D-2977-EBFC-7DA62AE454A1}"/>
                </a:ext>
              </a:extLst>
            </p:cNvPr>
            <p:cNvPicPr>
              <a:picLocks noChangeAspect="1" noChangeArrowheads="1"/>
            </p:cNvPicPr>
            <p:nvPr/>
          </p:nvPicPr>
          <p:blipFill rotWithShape="1">
            <a:blip r:embed="rId4">
              <a:clrChange>
                <a:clrFrom>
                  <a:srgbClr val="EAEAF2"/>
                </a:clrFrom>
                <a:clrTo>
                  <a:srgbClr val="EAEAF2">
                    <a:alpha val="0"/>
                  </a:srgbClr>
                </a:clrTo>
              </a:clrChange>
              <a:extLst>
                <a:ext uri="{28A0092B-C50C-407E-A947-70E740481C1C}">
                  <a14:useLocalDpi xmlns:a14="http://schemas.microsoft.com/office/drawing/2010/main" val="0"/>
                </a:ext>
              </a:extLst>
            </a:blip>
            <a:srcRect l="2599" b="3423"/>
            <a:stretch/>
          </p:blipFill>
          <p:spPr bwMode="auto">
            <a:xfrm>
              <a:off x="8442960" y="763430"/>
              <a:ext cx="3431539" cy="279511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48F1542-A76C-EA11-E97E-B59F2F20184D}"/>
                </a:ext>
              </a:extLst>
            </p:cNvPr>
            <p:cNvSpPr/>
            <p:nvPr/>
          </p:nvSpPr>
          <p:spPr>
            <a:xfrm>
              <a:off x="8587740" y="763430"/>
              <a:ext cx="815340" cy="8139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a:extLst>
                <a:ext uri="{FF2B5EF4-FFF2-40B4-BE49-F238E27FC236}">
                  <a16:creationId xmlns:a16="http://schemas.microsoft.com/office/drawing/2014/main" id="{9736DDB3-CEE8-3B45-51D8-C66EFDC95956}"/>
                </a:ext>
              </a:extLst>
            </p:cNvPr>
            <p:cNvPicPr>
              <a:picLocks noChangeAspect="1" noChangeArrowheads="1"/>
            </p:cNvPicPr>
            <p:nvPr/>
          </p:nvPicPr>
          <p:blipFill rotWithShape="1">
            <a:blip r:embed="rId5">
              <a:clrChange>
                <a:clrFrom>
                  <a:srgbClr val="EAEAF2"/>
                </a:clrFrom>
                <a:clrTo>
                  <a:srgbClr val="EAEAF2">
                    <a:alpha val="0"/>
                  </a:srgbClr>
                </a:clrTo>
              </a:clrChange>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l="5352" t="-1" r="70293" b="76601"/>
            <a:stretch/>
          </p:blipFill>
          <p:spPr bwMode="auto">
            <a:xfrm>
              <a:off x="8587740" y="955030"/>
              <a:ext cx="1633622" cy="128937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E96D382-AFF7-9AB6-304F-B2D4F7CA3D70}"/>
                </a:ext>
              </a:extLst>
            </p:cNvPr>
            <p:cNvSpPr txBox="1"/>
            <p:nvPr/>
          </p:nvSpPr>
          <p:spPr>
            <a:xfrm>
              <a:off x="9962890" y="3564124"/>
              <a:ext cx="869149" cy="261610"/>
            </a:xfrm>
            <a:prstGeom prst="rect">
              <a:avLst/>
            </a:prstGeom>
            <a:noFill/>
          </p:spPr>
          <p:txBody>
            <a:bodyPr wrap="none" rtlCol="0">
              <a:spAutoFit/>
            </a:bodyPr>
            <a:lstStyle/>
            <a:p>
              <a:r>
                <a:rPr lang="en-US" sz="1050" b="1" dirty="0"/>
                <a:t>Dataset size</a:t>
              </a:r>
            </a:p>
          </p:txBody>
        </p:sp>
        <p:sp>
          <p:nvSpPr>
            <p:cNvPr id="13" name="TextBox 12">
              <a:extLst>
                <a:ext uri="{FF2B5EF4-FFF2-40B4-BE49-F238E27FC236}">
                  <a16:creationId xmlns:a16="http://schemas.microsoft.com/office/drawing/2014/main" id="{40E6C78D-86B7-9D35-97BF-1D14394FBE61}"/>
                </a:ext>
              </a:extLst>
            </p:cNvPr>
            <p:cNvSpPr txBox="1"/>
            <p:nvPr/>
          </p:nvSpPr>
          <p:spPr>
            <a:xfrm rot="16200000">
              <a:off x="7991394" y="2030180"/>
              <a:ext cx="641522" cy="261610"/>
            </a:xfrm>
            <a:prstGeom prst="rect">
              <a:avLst/>
            </a:prstGeom>
            <a:noFill/>
          </p:spPr>
          <p:txBody>
            <a:bodyPr wrap="none" rtlCol="0">
              <a:spAutoFit/>
            </a:bodyPr>
            <a:lstStyle/>
            <a:p>
              <a:r>
                <a:rPr lang="en-US" sz="1050" b="1" dirty="0"/>
                <a:t>Time (s)</a:t>
              </a:r>
            </a:p>
          </p:txBody>
        </p:sp>
        <p:sp>
          <p:nvSpPr>
            <p:cNvPr id="15" name="TextBox 14">
              <a:extLst>
                <a:ext uri="{FF2B5EF4-FFF2-40B4-BE49-F238E27FC236}">
                  <a16:creationId xmlns:a16="http://schemas.microsoft.com/office/drawing/2014/main" id="{1949AB75-0BB6-C19C-0F3F-2FC9695AAAD0}"/>
                </a:ext>
              </a:extLst>
            </p:cNvPr>
            <p:cNvSpPr txBox="1"/>
            <p:nvPr/>
          </p:nvSpPr>
          <p:spPr>
            <a:xfrm>
              <a:off x="9369413" y="787874"/>
              <a:ext cx="2649866" cy="200055"/>
            </a:xfrm>
            <a:prstGeom prst="rect">
              <a:avLst/>
            </a:prstGeom>
            <a:noFill/>
          </p:spPr>
          <p:txBody>
            <a:bodyPr wrap="square">
              <a:spAutoFit/>
            </a:bodyPr>
            <a:lstStyle/>
            <a:p>
              <a:r>
                <a:rPr lang="en-US" sz="700" i="1" dirty="0">
                  <a:solidFill>
                    <a:schemeClr val="bg1">
                      <a:lumMod val="65000"/>
                    </a:schemeClr>
                  </a:solidFill>
                </a:rPr>
                <a:t>https://umap-learn.readthedocs.io/en/latest/benchmarking.html</a:t>
              </a:r>
            </a:p>
          </p:txBody>
        </p:sp>
      </p:grpSp>
      <p:sp>
        <p:nvSpPr>
          <p:cNvPr id="3" name="TextBox 2">
            <a:extLst>
              <a:ext uri="{FF2B5EF4-FFF2-40B4-BE49-F238E27FC236}">
                <a16:creationId xmlns:a16="http://schemas.microsoft.com/office/drawing/2014/main" id="{72985678-0DFD-8AB7-E525-F50CD9C390C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A8667D4A-2270-1FEC-C161-8DF072CD8CD0}"/>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2699454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6FCAD-E176-09D9-0A5B-EEDF8418908D}"/>
              </a:ext>
            </a:extLst>
          </p:cNvPr>
          <p:cNvSpPr>
            <a:spLocks noGrp="1"/>
          </p:cNvSpPr>
          <p:nvPr>
            <p:ph type="title"/>
          </p:nvPr>
        </p:nvSpPr>
        <p:spPr/>
        <p:txBody>
          <a:bodyPr/>
          <a:lstStyle/>
          <a:p>
            <a:r>
              <a:rPr lang="en-US" dirty="0"/>
              <a:t>Other Features of Seurat</a:t>
            </a:r>
          </a:p>
        </p:txBody>
      </p:sp>
      <p:sp>
        <p:nvSpPr>
          <p:cNvPr id="4" name="TextBox 3">
            <a:extLst>
              <a:ext uri="{FF2B5EF4-FFF2-40B4-BE49-F238E27FC236}">
                <a16:creationId xmlns:a16="http://schemas.microsoft.com/office/drawing/2014/main" id="{09AF2E0D-40AF-FC2C-6827-8FFF50896B99}"/>
              </a:ext>
            </a:extLst>
          </p:cNvPr>
          <p:cNvSpPr txBox="1"/>
          <p:nvPr/>
        </p:nvSpPr>
        <p:spPr>
          <a:xfrm>
            <a:off x="6985890" y="669028"/>
            <a:ext cx="5015989" cy="369332"/>
          </a:xfrm>
          <a:prstGeom prst="rect">
            <a:avLst/>
          </a:prstGeom>
          <a:noFill/>
        </p:spPr>
        <p:txBody>
          <a:bodyPr wrap="none" rtlCol="0">
            <a:spAutoFit/>
          </a:bodyPr>
          <a:lstStyle/>
          <a:p>
            <a:r>
              <a:rPr lang="en-US" b="1" dirty="0"/>
              <a:t>Analysis of imaging and sequenced based datasets</a:t>
            </a:r>
          </a:p>
        </p:txBody>
      </p:sp>
      <p:pic>
        <p:nvPicPr>
          <p:cNvPr id="2050" name="Picture 2">
            <a:extLst>
              <a:ext uri="{FF2B5EF4-FFF2-40B4-BE49-F238E27FC236}">
                <a16:creationId xmlns:a16="http://schemas.microsoft.com/office/drawing/2014/main" id="{2DA54228-EDD2-E41B-61BD-2BE8B42DBC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3799" y="1000982"/>
            <a:ext cx="3736378" cy="28022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F6DF9AA-224F-603A-D7B4-B443001AF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8550" y="3792117"/>
            <a:ext cx="4800600" cy="305473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9CDE667E-6A14-F772-8796-3D2D8AB621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1354"/>
          <a:stretch/>
        </p:blipFill>
        <p:spPr bwMode="auto">
          <a:xfrm>
            <a:off x="5114756" y="4297392"/>
            <a:ext cx="2236444" cy="22987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FC6A7B-5B6D-3ECF-2A78-FB58D91C875B}"/>
              </a:ext>
            </a:extLst>
          </p:cNvPr>
          <p:cNvSpPr txBox="1"/>
          <p:nvPr/>
        </p:nvSpPr>
        <p:spPr>
          <a:xfrm>
            <a:off x="9493885" y="3672758"/>
            <a:ext cx="2606675" cy="200055"/>
          </a:xfrm>
          <a:prstGeom prst="rect">
            <a:avLst/>
          </a:prstGeom>
          <a:noFill/>
        </p:spPr>
        <p:txBody>
          <a:bodyPr wrap="square">
            <a:spAutoFit/>
          </a:bodyPr>
          <a:lstStyle/>
          <a:p>
            <a:r>
              <a:rPr lang="en-US" sz="700" i="1" dirty="0"/>
              <a:t>https://satijalab.org/seurat/articles/seurat5_spatial_vignette_2</a:t>
            </a:r>
          </a:p>
        </p:txBody>
      </p:sp>
      <p:pic>
        <p:nvPicPr>
          <p:cNvPr id="2056" name="Picture 8">
            <a:extLst>
              <a:ext uri="{FF2B5EF4-FFF2-40B4-BE49-F238E27FC236}">
                <a16:creationId xmlns:a16="http://schemas.microsoft.com/office/drawing/2014/main" id="{976FC1AF-BD1B-3019-C002-E9603870DA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981" y="1364598"/>
            <a:ext cx="7215864" cy="25772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0769437-05A1-F3CC-D57C-619A2FF6C2E4}"/>
              </a:ext>
            </a:extLst>
          </p:cNvPr>
          <p:cNvSpPr txBox="1"/>
          <p:nvPr/>
        </p:nvSpPr>
        <p:spPr>
          <a:xfrm>
            <a:off x="2010590" y="960262"/>
            <a:ext cx="3192734" cy="369332"/>
          </a:xfrm>
          <a:prstGeom prst="rect">
            <a:avLst/>
          </a:prstGeom>
          <a:noFill/>
        </p:spPr>
        <p:txBody>
          <a:bodyPr wrap="none" rtlCol="0">
            <a:spAutoFit/>
          </a:bodyPr>
          <a:lstStyle/>
          <a:p>
            <a:r>
              <a:rPr lang="en-US" b="1" dirty="0"/>
              <a:t>Integrating multimodal analysis</a:t>
            </a:r>
          </a:p>
        </p:txBody>
      </p:sp>
      <p:pic>
        <p:nvPicPr>
          <p:cNvPr id="2058" name="Picture 10">
            <a:extLst>
              <a:ext uri="{FF2B5EF4-FFF2-40B4-BE49-F238E27FC236}">
                <a16:creationId xmlns:a16="http://schemas.microsoft.com/office/drawing/2014/main" id="{8D4B17B7-BF5B-B423-A3FF-06E4FF1895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461" y="3986533"/>
            <a:ext cx="3614258" cy="240950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380AAD6-2890-3CCD-BDAC-A9E0B2E47A1A}"/>
              </a:ext>
            </a:extLst>
          </p:cNvPr>
          <p:cNvSpPr txBox="1"/>
          <p:nvPr/>
        </p:nvSpPr>
        <p:spPr>
          <a:xfrm>
            <a:off x="307474" y="6396037"/>
            <a:ext cx="2670676" cy="200055"/>
          </a:xfrm>
          <a:prstGeom prst="rect">
            <a:avLst/>
          </a:prstGeom>
          <a:noFill/>
        </p:spPr>
        <p:txBody>
          <a:bodyPr wrap="square">
            <a:spAutoFit/>
          </a:bodyPr>
          <a:lstStyle/>
          <a:p>
            <a:r>
              <a:rPr lang="en-US" sz="700" i="1" dirty="0"/>
              <a:t>https://satijalab.org/seurat/archive/v3.1/multimodal_vignette.html</a:t>
            </a:r>
          </a:p>
        </p:txBody>
      </p:sp>
      <p:sp>
        <p:nvSpPr>
          <p:cNvPr id="5" name="TextBox 4">
            <a:extLst>
              <a:ext uri="{FF2B5EF4-FFF2-40B4-BE49-F238E27FC236}">
                <a16:creationId xmlns:a16="http://schemas.microsoft.com/office/drawing/2014/main" id="{ED8DDD15-7D8C-79D4-1C98-38C128886BD4}"/>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7" name="TextBox 6">
            <a:extLst>
              <a:ext uri="{FF2B5EF4-FFF2-40B4-BE49-F238E27FC236}">
                <a16:creationId xmlns:a16="http://schemas.microsoft.com/office/drawing/2014/main" id="{469B1570-28CE-146A-0ED2-EF0745862B5B}"/>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4329155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8A2A5-BB01-BF05-4380-3137780E7707}"/>
              </a:ext>
            </a:extLst>
          </p:cNvPr>
          <p:cNvSpPr>
            <a:spLocks noGrp="1"/>
          </p:cNvSpPr>
          <p:nvPr>
            <p:ph type="title"/>
          </p:nvPr>
        </p:nvSpPr>
        <p:spPr/>
        <p:txBody>
          <a:bodyPr>
            <a:normAutofit fontScale="90000"/>
          </a:bodyPr>
          <a:lstStyle/>
          <a:p>
            <a:r>
              <a:rPr lang="en-US" dirty="0" err="1"/>
              <a:t>scRNA</a:t>
            </a:r>
            <a:r>
              <a:rPr lang="en-US" dirty="0"/>
              <a:t>-Seq pipelines are consistent across technologies &amp; packages</a:t>
            </a:r>
          </a:p>
        </p:txBody>
      </p:sp>
      <p:pic>
        <p:nvPicPr>
          <p:cNvPr id="5" name="Picture 6" descr="Fig. 2">
            <a:extLst>
              <a:ext uri="{FF2B5EF4-FFF2-40B4-BE49-F238E27FC236}">
                <a16:creationId xmlns:a16="http://schemas.microsoft.com/office/drawing/2014/main" id="{242F84C5-F0D2-19DB-535B-3748380FE848}"/>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3810" t="7407" r="49117" b="13575"/>
          <a:stretch/>
        </p:blipFill>
        <p:spPr bwMode="auto">
          <a:xfrm>
            <a:off x="4893137" y="629173"/>
            <a:ext cx="1851734" cy="62898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Fig. 2">
            <a:extLst>
              <a:ext uri="{FF2B5EF4-FFF2-40B4-BE49-F238E27FC236}">
                <a16:creationId xmlns:a16="http://schemas.microsoft.com/office/drawing/2014/main" id="{6CBC63C0-6B1B-3402-ABAC-B6EE8E37E4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5539" b="47043"/>
          <a:stretch/>
        </p:blipFill>
        <p:spPr bwMode="auto">
          <a:xfrm>
            <a:off x="2444488" y="1493594"/>
            <a:ext cx="2082133" cy="52459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Fig. 2">
            <a:extLst>
              <a:ext uri="{FF2B5EF4-FFF2-40B4-BE49-F238E27FC236}">
                <a16:creationId xmlns:a16="http://schemas.microsoft.com/office/drawing/2014/main" id="{371CE864-C64C-FFBC-BD8C-7FEEA36FAA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9239" r="76322"/>
          <a:stretch/>
        </p:blipFill>
        <p:spPr bwMode="auto">
          <a:xfrm>
            <a:off x="7473816" y="885271"/>
            <a:ext cx="2140758" cy="53411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BD9433B-E1B0-4ED9-65BB-7EE24B833E2B}"/>
              </a:ext>
            </a:extLst>
          </p:cNvPr>
          <p:cNvPicPr>
            <a:picLocks noChangeAspect="1"/>
          </p:cNvPicPr>
          <p:nvPr/>
        </p:nvPicPr>
        <p:blipFill rotWithShape="1">
          <a:blip r:embed="rId3">
            <a:clrChange>
              <a:clrFrom>
                <a:srgbClr val="FFFFFF"/>
              </a:clrFrom>
              <a:clrTo>
                <a:srgbClr val="FFFFFF">
                  <a:alpha val="0"/>
                </a:srgbClr>
              </a:clrTo>
            </a:clrChange>
          </a:blip>
          <a:srcRect b="23997"/>
          <a:stretch/>
        </p:blipFill>
        <p:spPr>
          <a:xfrm>
            <a:off x="160256" y="761150"/>
            <a:ext cx="3905582" cy="771002"/>
          </a:xfrm>
          <a:prstGeom prst="rect">
            <a:avLst/>
          </a:prstGeom>
        </p:spPr>
      </p:pic>
      <p:pic>
        <p:nvPicPr>
          <p:cNvPr id="14" name="Picture 13">
            <a:extLst>
              <a:ext uri="{FF2B5EF4-FFF2-40B4-BE49-F238E27FC236}">
                <a16:creationId xmlns:a16="http://schemas.microsoft.com/office/drawing/2014/main" id="{5BCB0695-668C-E18C-60A5-15C03E0543EA}"/>
              </a:ext>
            </a:extLst>
          </p:cNvPr>
          <p:cNvPicPr>
            <a:picLocks noChangeAspect="1"/>
          </p:cNvPicPr>
          <p:nvPr/>
        </p:nvPicPr>
        <p:blipFill>
          <a:blip r:embed="rId4"/>
          <a:stretch>
            <a:fillRect/>
          </a:stretch>
        </p:blipFill>
        <p:spPr>
          <a:xfrm>
            <a:off x="215109" y="1508580"/>
            <a:ext cx="1877686" cy="116990"/>
          </a:xfrm>
          <a:prstGeom prst="rect">
            <a:avLst/>
          </a:prstGeom>
        </p:spPr>
      </p:pic>
      <p:cxnSp>
        <p:nvCxnSpPr>
          <p:cNvPr id="16" name="Straight Connector 15">
            <a:extLst>
              <a:ext uri="{FF2B5EF4-FFF2-40B4-BE49-F238E27FC236}">
                <a16:creationId xmlns:a16="http://schemas.microsoft.com/office/drawing/2014/main" id="{B8D7EDB8-1668-7721-2798-0C85ACF1F21A}"/>
              </a:ext>
            </a:extLst>
          </p:cNvPr>
          <p:cNvCxnSpPr>
            <a:cxnSpLocks/>
          </p:cNvCxnSpPr>
          <p:nvPr/>
        </p:nvCxnSpPr>
        <p:spPr>
          <a:xfrm flipH="1">
            <a:off x="4394724" y="2057400"/>
            <a:ext cx="590550" cy="1333500"/>
          </a:xfrm>
          <a:prstGeom prst="line">
            <a:avLst/>
          </a:prstGeom>
          <a:ln>
            <a:solidFill>
              <a:srgbClr val="87858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44373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8A2A5-BB01-BF05-4380-3137780E7707}"/>
              </a:ext>
            </a:extLst>
          </p:cNvPr>
          <p:cNvSpPr>
            <a:spLocks noGrp="1"/>
          </p:cNvSpPr>
          <p:nvPr>
            <p:ph type="title"/>
          </p:nvPr>
        </p:nvSpPr>
        <p:spPr/>
        <p:txBody>
          <a:bodyPr/>
          <a:lstStyle/>
          <a:p>
            <a:r>
              <a:rPr lang="en-US" dirty="0"/>
              <a:t>Research Outputs from </a:t>
            </a:r>
            <a:r>
              <a:rPr lang="en-US" dirty="0" err="1"/>
              <a:t>scRNA</a:t>
            </a:r>
            <a:r>
              <a:rPr lang="en-US" dirty="0"/>
              <a:t>-Seq</a:t>
            </a:r>
          </a:p>
        </p:txBody>
      </p:sp>
      <p:pic>
        <p:nvPicPr>
          <p:cNvPr id="1030" name="Picture 6" descr="Fig. 2">
            <a:extLst>
              <a:ext uri="{FF2B5EF4-FFF2-40B4-BE49-F238E27FC236}">
                <a16:creationId xmlns:a16="http://schemas.microsoft.com/office/drawing/2014/main" id="{AA2AF78A-54CF-CD37-1947-3A536DD496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473" b="62785"/>
          <a:stretch/>
        </p:blipFill>
        <p:spPr bwMode="auto">
          <a:xfrm>
            <a:off x="1167363" y="2743200"/>
            <a:ext cx="3961671" cy="34644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97F7AF9-4771-4BD4-F4CF-59B446246340}"/>
              </a:ext>
            </a:extLst>
          </p:cNvPr>
          <p:cNvSpPr/>
          <p:nvPr/>
        </p:nvSpPr>
        <p:spPr>
          <a:xfrm>
            <a:off x="9626600" y="6060435"/>
            <a:ext cx="2565400" cy="7975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6" descr="Fig. 2">
            <a:extLst>
              <a:ext uri="{FF2B5EF4-FFF2-40B4-BE49-F238E27FC236}">
                <a16:creationId xmlns:a16="http://schemas.microsoft.com/office/drawing/2014/main" id="{A15AB583-65DC-B53C-BF7D-7B4211893F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473" t="41103" b="6397"/>
          <a:stretch/>
        </p:blipFill>
        <p:spPr bwMode="auto">
          <a:xfrm>
            <a:off x="6306531" y="852382"/>
            <a:ext cx="4501333" cy="55531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2FF82E0-9801-F6A4-9891-97E7D81A940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79109" y="824719"/>
            <a:ext cx="3905582" cy="1014437"/>
          </a:xfrm>
          <a:prstGeom prst="rect">
            <a:avLst/>
          </a:prstGeom>
        </p:spPr>
      </p:pic>
    </p:spTree>
    <p:extLst>
      <p:ext uri="{BB962C8B-B14F-4D97-AF65-F5344CB8AC3E}">
        <p14:creationId xmlns:p14="http://schemas.microsoft.com/office/powerpoint/2010/main" val="4209968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F12C8-C1BC-8B9E-7BB1-2B89A7EF34C8}"/>
              </a:ext>
            </a:extLst>
          </p:cNvPr>
          <p:cNvSpPr>
            <a:spLocks noGrp="1"/>
          </p:cNvSpPr>
          <p:nvPr>
            <p:ph type="title"/>
          </p:nvPr>
        </p:nvSpPr>
        <p:spPr/>
        <p:txBody>
          <a:bodyPr/>
          <a:lstStyle/>
          <a:p>
            <a:r>
              <a:rPr lang="en-US" dirty="0"/>
              <a:t>Why so much Dimension Reduction?</a:t>
            </a:r>
          </a:p>
        </p:txBody>
      </p:sp>
      <p:sp>
        <p:nvSpPr>
          <p:cNvPr id="3" name="TextBox 2">
            <a:extLst>
              <a:ext uri="{FF2B5EF4-FFF2-40B4-BE49-F238E27FC236}">
                <a16:creationId xmlns:a16="http://schemas.microsoft.com/office/drawing/2014/main" id="{FFD8A8A7-9870-7727-88E3-CFB777BB5762}"/>
              </a:ext>
            </a:extLst>
          </p:cNvPr>
          <p:cNvSpPr txBox="1"/>
          <p:nvPr/>
        </p:nvSpPr>
        <p:spPr>
          <a:xfrm>
            <a:off x="1953746" y="965763"/>
            <a:ext cx="1632050" cy="369332"/>
          </a:xfrm>
          <a:prstGeom prst="rect">
            <a:avLst/>
          </a:prstGeom>
          <a:noFill/>
        </p:spPr>
        <p:txBody>
          <a:bodyPr wrap="none" rtlCol="0">
            <a:spAutoFit/>
          </a:bodyPr>
          <a:lstStyle/>
          <a:p>
            <a:r>
              <a:rPr lang="en-US" b="1" dirty="0"/>
              <a:t>Typical Dataset</a:t>
            </a:r>
          </a:p>
        </p:txBody>
      </p:sp>
      <p:sp>
        <p:nvSpPr>
          <p:cNvPr id="5" name="TextBox 4">
            <a:extLst>
              <a:ext uri="{FF2B5EF4-FFF2-40B4-BE49-F238E27FC236}">
                <a16:creationId xmlns:a16="http://schemas.microsoft.com/office/drawing/2014/main" id="{72F50203-F682-A269-0F49-1ABB0D1AA2D0}"/>
              </a:ext>
            </a:extLst>
          </p:cNvPr>
          <p:cNvSpPr txBox="1"/>
          <p:nvPr/>
        </p:nvSpPr>
        <p:spPr>
          <a:xfrm>
            <a:off x="2350553" y="1297156"/>
            <a:ext cx="2395207" cy="646331"/>
          </a:xfrm>
          <a:prstGeom prst="rect">
            <a:avLst/>
          </a:prstGeom>
          <a:noFill/>
        </p:spPr>
        <p:txBody>
          <a:bodyPr wrap="none" rtlCol="0">
            <a:spAutoFit/>
          </a:bodyPr>
          <a:lstStyle/>
          <a:p>
            <a:r>
              <a:rPr lang="en-US" dirty="0"/>
              <a:t>Genes: 10,000 – 25,000</a:t>
            </a:r>
          </a:p>
          <a:p>
            <a:r>
              <a:rPr lang="en-US" dirty="0"/>
              <a:t>Cells: 1000 – 100,000</a:t>
            </a:r>
          </a:p>
        </p:txBody>
      </p:sp>
      <p:sp>
        <p:nvSpPr>
          <p:cNvPr id="14" name="TextBox 13">
            <a:extLst>
              <a:ext uri="{FF2B5EF4-FFF2-40B4-BE49-F238E27FC236}">
                <a16:creationId xmlns:a16="http://schemas.microsoft.com/office/drawing/2014/main" id="{860E8DF0-DE8C-1DE8-EE11-15F6821C2096}"/>
              </a:ext>
            </a:extLst>
          </p:cNvPr>
          <p:cNvSpPr txBox="1"/>
          <p:nvPr/>
        </p:nvSpPr>
        <p:spPr>
          <a:xfrm>
            <a:off x="6599774" y="863081"/>
            <a:ext cx="4919781" cy="1477328"/>
          </a:xfrm>
          <a:prstGeom prst="rect">
            <a:avLst/>
          </a:prstGeom>
          <a:noFill/>
        </p:spPr>
        <p:txBody>
          <a:bodyPr wrap="square" rtlCol="0">
            <a:spAutoFit/>
          </a:bodyPr>
          <a:lstStyle/>
          <a:p>
            <a:r>
              <a:rPr lang="en-US" u="sng" dirty="0"/>
              <a:t>Simple Reasons:</a:t>
            </a:r>
          </a:p>
          <a:p>
            <a:pPr marL="342900" indent="-342900">
              <a:buAutoNum type="arabicPeriod"/>
            </a:pPr>
            <a:r>
              <a:rPr lang="en-US" dirty="0"/>
              <a:t>We visualize the data in </a:t>
            </a:r>
            <a:r>
              <a:rPr lang="en-US" b="1" dirty="0"/>
              <a:t>3 dimensions</a:t>
            </a:r>
            <a:r>
              <a:rPr lang="en-US" dirty="0"/>
              <a:t>.</a:t>
            </a:r>
          </a:p>
          <a:p>
            <a:pPr marL="342900" indent="-342900">
              <a:buAutoNum type="arabicPeriod"/>
            </a:pPr>
            <a:r>
              <a:rPr lang="en-US" dirty="0"/>
              <a:t>Speeds up clustering analysis.</a:t>
            </a:r>
          </a:p>
          <a:p>
            <a:pPr marL="342900" indent="-342900">
              <a:buAutoNum type="arabicPeriod"/>
            </a:pPr>
            <a:r>
              <a:rPr lang="en-US" dirty="0"/>
              <a:t>Some analysis techniques only work in low dimensional space (t-SNE).</a:t>
            </a:r>
          </a:p>
        </p:txBody>
      </p:sp>
      <p:grpSp>
        <p:nvGrpSpPr>
          <p:cNvPr id="4" name="Group 3">
            <a:extLst>
              <a:ext uri="{FF2B5EF4-FFF2-40B4-BE49-F238E27FC236}">
                <a16:creationId xmlns:a16="http://schemas.microsoft.com/office/drawing/2014/main" id="{6BEB8D4A-8600-07ED-75F9-7A00990DD5DE}"/>
              </a:ext>
            </a:extLst>
          </p:cNvPr>
          <p:cNvGrpSpPr/>
          <p:nvPr/>
        </p:nvGrpSpPr>
        <p:grpSpPr>
          <a:xfrm>
            <a:off x="1997762" y="2408776"/>
            <a:ext cx="9858323" cy="3681050"/>
            <a:chOff x="1997762" y="2408776"/>
            <a:chExt cx="9858323" cy="3681050"/>
          </a:xfrm>
        </p:grpSpPr>
        <p:sp>
          <p:nvSpPr>
            <p:cNvPr id="9" name="TextBox 8">
              <a:extLst>
                <a:ext uri="{FF2B5EF4-FFF2-40B4-BE49-F238E27FC236}">
                  <a16:creationId xmlns:a16="http://schemas.microsoft.com/office/drawing/2014/main" id="{BA605DB2-21FE-CAF1-ED92-58E94665BC77}"/>
                </a:ext>
              </a:extLst>
            </p:cNvPr>
            <p:cNvSpPr txBox="1"/>
            <p:nvPr/>
          </p:nvSpPr>
          <p:spPr>
            <a:xfrm>
              <a:off x="2481646" y="2847816"/>
              <a:ext cx="7982105" cy="646331"/>
            </a:xfrm>
            <a:prstGeom prst="rect">
              <a:avLst/>
            </a:prstGeom>
            <a:noFill/>
          </p:spPr>
          <p:txBody>
            <a:bodyPr wrap="square">
              <a:spAutoFit/>
            </a:bodyPr>
            <a:lstStyle/>
            <a:p>
              <a:r>
                <a:rPr lang="en-US" b="1" dirty="0"/>
                <a:t>Curse of Dimensionality</a:t>
              </a:r>
              <a:r>
                <a:rPr lang="en-US" dirty="0"/>
                <a:t>: number of datapoints is small (sparse) relative to the intrinsic dimension of the data.</a:t>
              </a:r>
            </a:p>
          </p:txBody>
        </p:sp>
        <p:sp>
          <p:nvSpPr>
            <p:cNvPr id="10" name="TextBox 9">
              <a:extLst>
                <a:ext uri="{FF2B5EF4-FFF2-40B4-BE49-F238E27FC236}">
                  <a16:creationId xmlns:a16="http://schemas.microsoft.com/office/drawing/2014/main" id="{363B0AFD-A99F-6E77-D715-1C6A585D5B24}"/>
                </a:ext>
              </a:extLst>
            </p:cNvPr>
            <p:cNvSpPr txBox="1"/>
            <p:nvPr/>
          </p:nvSpPr>
          <p:spPr>
            <a:xfrm>
              <a:off x="2327700" y="4048276"/>
              <a:ext cx="2318994" cy="646331"/>
            </a:xfrm>
            <a:prstGeom prst="rect">
              <a:avLst/>
            </a:prstGeom>
            <a:noFill/>
            <a:ln>
              <a:solidFill>
                <a:schemeClr val="tx1"/>
              </a:solidFill>
            </a:ln>
          </p:spPr>
          <p:txBody>
            <a:bodyPr wrap="square" rtlCol="0">
              <a:spAutoFit/>
            </a:bodyPr>
            <a:lstStyle/>
            <a:p>
              <a:pPr algn="ctr"/>
              <a:r>
                <a:rPr lang="en-US" dirty="0"/>
                <a:t>Few datapoints in high dimensional space</a:t>
              </a:r>
            </a:p>
          </p:txBody>
        </p:sp>
        <p:sp>
          <p:nvSpPr>
            <p:cNvPr id="11" name="TextBox 10">
              <a:extLst>
                <a:ext uri="{FF2B5EF4-FFF2-40B4-BE49-F238E27FC236}">
                  <a16:creationId xmlns:a16="http://schemas.microsoft.com/office/drawing/2014/main" id="{95403B85-7D70-538F-4E94-4104EFA5334C}"/>
                </a:ext>
              </a:extLst>
            </p:cNvPr>
            <p:cNvSpPr txBox="1"/>
            <p:nvPr/>
          </p:nvSpPr>
          <p:spPr>
            <a:xfrm>
              <a:off x="2312350" y="5443495"/>
              <a:ext cx="2318994" cy="646331"/>
            </a:xfrm>
            <a:prstGeom prst="rect">
              <a:avLst/>
            </a:prstGeom>
            <a:noFill/>
            <a:ln>
              <a:solidFill>
                <a:schemeClr val="tx1"/>
              </a:solidFill>
            </a:ln>
          </p:spPr>
          <p:txBody>
            <a:bodyPr wrap="square" rtlCol="0">
              <a:spAutoFit/>
            </a:bodyPr>
            <a:lstStyle/>
            <a:p>
              <a:pPr algn="ctr"/>
              <a:r>
                <a:rPr lang="en-US" dirty="0"/>
                <a:t>Distance Measures perform poorly.</a:t>
              </a:r>
            </a:p>
          </p:txBody>
        </p:sp>
        <p:sp>
          <p:nvSpPr>
            <p:cNvPr id="12" name="TextBox 11">
              <a:extLst>
                <a:ext uri="{FF2B5EF4-FFF2-40B4-BE49-F238E27FC236}">
                  <a16:creationId xmlns:a16="http://schemas.microsoft.com/office/drawing/2014/main" id="{89DB6793-3BD9-289B-A02C-F83F8CAB3225}"/>
                </a:ext>
              </a:extLst>
            </p:cNvPr>
            <p:cNvSpPr txBox="1"/>
            <p:nvPr/>
          </p:nvSpPr>
          <p:spPr>
            <a:xfrm>
              <a:off x="5702430" y="4052453"/>
              <a:ext cx="2318994" cy="646331"/>
            </a:xfrm>
            <a:prstGeom prst="rect">
              <a:avLst/>
            </a:prstGeom>
            <a:noFill/>
            <a:ln>
              <a:solidFill>
                <a:schemeClr val="tx1"/>
              </a:solidFill>
            </a:ln>
          </p:spPr>
          <p:txBody>
            <a:bodyPr wrap="square" rtlCol="0">
              <a:spAutoFit/>
            </a:bodyPr>
            <a:lstStyle/>
            <a:p>
              <a:pPr algn="ctr"/>
              <a:r>
                <a:rPr lang="en-US" dirty="0"/>
                <a:t>All points uniformly distant!</a:t>
              </a:r>
            </a:p>
          </p:txBody>
        </p:sp>
        <p:sp>
          <p:nvSpPr>
            <p:cNvPr id="13" name="TextBox 12">
              <a:extLst>
                <a:ext uri="{FF2B5EF4-FFF2-40B4-BE49-F238E27FC236}">
                  <a16:creationId xmlns:a16="http://schemas.microsoft.com/office/drawing/2014/main" id="{5946F2A3-DE7C-B0D5-8E01-EB585E7B4914}"/>
                </a:ext>
              </a:extLst>
            </p:cNvPr>
            <p:cNvSpPr txBox="1"/>
            <p:nvPr/>
          </p:nvSpPr>
          <p:spPr>
            <a:xfrm>
              <a:off x="5671420" y="5443494"/>
              <a:ext cx="2318994" cy="646331"/>
            </a:xfrm>
            <a:prstGeom prst="rect">
              <a:avLst/>
            </a:prstGeom>
            <a:noFill/>
            <a:ln>
              <a:solidFill>
                <a:schemeClr val="tx1"/>
              </a:solidFill>
            </a:ln>
          </p:spPr>
          <p:txBody>
            <a:bodyPr wrap="square" rtlCol="0">
              <a:spAutoFit/>
            </a:bodyPr>
            <a:lstStyle/>
            <a:p>
              <a:pPr algn="ctr"/>
              <a:r>
                <a:rPr lang="en-US" dirty="0"/>
                <a:t>Clustering Performs Poorly</a:t>
              </a:r>
            </a:p>
          </p:txBody>
        </p:sp>
        <p:sp>
          <p:nvSpPr>
            <p:cNvPr id="15" name="TextBox 14">
              <a:extLst>
                <a:ext uri="{FF2B5EF4-FFF2-40B4-BE49-F238E27FC236}">
                  <a16:creationId xmlns:a16="http://schemas.microsoft.com/office/drawing/2014/main" id="{71E16CC9-E08F-E373-1E7B-E43F027F938A}"/>
                </a:ext>
              </a:extLst>
            </p:cNvPr>
            <p:cNvSpPr txBox="1"/>
            <p:nvPr/>
          </p:nvSpPr>
          <p:spPr>
            <a:xfrm>
              <a:off x="1997762" y="2408776"/>
              <a:ext cx="1818896" cy="369332"/>
            </a:xfrm>
            <a:prstGeom prst="rect">
              <a:avLst/>
            </a:prstGeom>
            <a:noFill/>
          </p:spPr>
          <p:txBody>
            <a:bodyPr wrap="none" rtlCol="0">
              <a:spAutoFit/>
            </a:bodyPr>
            <a:lstStyle/>
            <a:p>
              <a:r>
                <a:rPr lang="en-US" u="sng" dirty="0"/>
                <a:t>Nuanced Reason</a:t>
              </a:r>
              <a:r>
                <a:rPr lang="en-US" dirty="0"/>
                <a:t>:</a:t>
              </a:r>
            </a:p>
          </p:txBody>
        </p:sp>
        <p:sp>
          <p:nvSpPr>
            <p:cNvPr id="16" name="TextBox 15">
              <a:extLst>
                <a:ext uri="{FF2B5EF4-FFF2-40B4-BE49-F238E27FC236}">
                  <a16:creationId xmlns:a16="http://schemas.microsoft.com/office/drawing/2014/main" id="{A7BA457B-599C-37F3-0624-2F84FAA7E647}"/>
                </a:ext>
              </a:extLst>
            </p:cNvPr>
            <p:cNvSpPr txBox="1"/>
            <p:nvPr/>
          </p:nvSpPr>
          <p:spPr>
            <a:xfrm>
              <a:off x="8532390" y="3991537"/>
              <a:ext cx="3323695" cy="2031325"/>
            </a:xfrm>
            <a:prstGeom prst="rect">
              <a:avLst/>
            </a:prstGeom>
            <a:noFill/>
          </p:spPr>
          <p:txBody>
            <a:bodyPr wrap="square">
              <a:spAutoFit/>
            </a:bodyPr>
            <a:lstStyle/>
            <a:p>
              <a:r>
                <a:rPr lang="en-US" b="1" dirty="0"/>
                <a:t>Reducing Dimensions is most of the pipeline:</a:t>
              </a:r>
            </a:p>
            <a:p>
              <a:pPr marL="342900" indent="-342900">
                <a:buAutoNum type="arabicPeriod"/>
              </a:pPr>
              <a:r>
                <a:rPr lang="en-US" dirty="0"/>
                <a:t>Subset of genes used for PCA.</a:t>
              </a:r>
            </a:p>
            <a:p>
              <a:pPr marL="342900" indent="-342900">
                <a:buAutoNum type="arabicPeriod"/>
              </a:pPr>
              <a:r>
                <a:rPr lang="en-US" dirty="0"/>
                <a:t>Subset of PCA dims used for clustering.</a:t>
              </a:r>
            </a:p>
            <a:p>
              <a:pPr marL="342900" indent="-342900">
                <a:buAutoNum type="arabicPeriod"/>
              </a:pPr>
              <a:r>
                <a:rPr lang="en-US" dirty="0"/>
                <a:t>Nonlinear reduction before visualization.</a:t>
              </a:r>
            </a:p>
          </p:txBody>
        </p:sp>
        <p:sp>
          <p:nvSpPr>
            <p:cNvPr id="17" name="Arrow: Down 16">
              <a:extLst>
                <a:ext uri="{FF2B5EF4-FFF2-40B4-BE49-F238E27FC236}">
                  <a16:creationId xmlns:a16="http://schemas.microsoft.com/office/drawing/2014/main" id="{F4CE2D0B-C0C4-B168-56F2-8D6E5A034A53}"/>
                </a:ext>
              </a:extLst>
            </p:cNvPr>
            <p:cNvSpPr/>
            <p:nvPr/>
          </p:nvSpPr>
          <p:spPr>
            <a:xfrm>
              <a:off x="3237148" y="4826524"/>
              <a:ext cx="439305" cy="551920"/>
            </a:xfrm>
            <a:prstGeom prst="down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12C56E0C-35D4-6202-327C-8C8172BFA0A5}"/>
                </a:ext>
              </a:extLst>
            </p:cNvPr>
            <p:cNvSpPr/>
            <p:nvPr/>
          </p:nvSpPr>
          <p:spPr>
            <a:xfrm rot="13700717">
              <a:off x="4954909" y="4715786"/>
              <a:ext cx="439305" cy="551920"/>
            </a:xfrm>
            <a:prstGeom prst="down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B687927D-0611-AA13-CDF0-4C45BBD2A36C}"/>
                </a:ext>
              </a:extLst>
            </p:cNvPr>
            <p:cNvSpPr/>
            <p:nvPr/>
          </p:nvSpPr>
          <p:spPr>
            <a:xfrm>
              <a:off x="6611264" y="4787357"/>
              <a:ext cx="439305" cy="551920"/>
            </a:xfrm>
            <a:prstGeom prst="down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4242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2896BDB1-5BE6-4EA2-E515-66CCF8852990}"/>
              </a:ext>
            </a:extLst>
          </p:cNvPr>
          <p:cNvGrpSpPr>
            <a:grpSpLocks noChangeAspect="1"/>
          </p:cNvGrpSpPr>
          <p:nvPr/>
        </p:nvGrpSpPr>
        <p:grpSpPr>
          <a:xfrm>
            <a:off x="218742" y="810125"/>
            <a:ext cx="7325058" cy="1699532"/>
            <a:chOff x="434780" y="1103624"/>
            <a:chExt cx="6796771" cy="1576962"/>
          </a:xfrm>
        </p:grpSpPr>
        <p:pic>
          <p:nvPicPr>
            <p:cNvPr id="4" name="Picture 3">
              <a:extLst>
                <a:ext uri="{FF2B5EF4-FFF2-40B4-BE49-F238E27FC236}">
                  <a16:creationId xmlns:a16="http://schemas.microsoft.com/office/drawing/2014/main" id="{D13F34B3-F82C-1FB6-211C-E1170695862F}"/>
                </a:ext>
              </a:extLst>
            </p:cNvPr>
            <p:cNvPicPr>
              <a:picLocks noChangeAspect="1"/>
            </p:cNvPicPr>
            <p:nvPr/>
          </p:nvPicPr>
          <p:blipFill>
            <a:blip r:embed="rId2"/>
            <a:stretch>
              <a:fillRect/>
            </a:stretch>
          </p:blipFill>
          <p:spPr>
            <a:xfrm>
              <a:off x="698659" y="1650762"/>
              <a:ext cx="3734039" cy="1029824"/>
            </a:xfrm>
            <a:prstGeom prst="rect">
              <a:avLst/>
            </a:prstGeom>
          </p:spPr>
        </p:pic>
        <p:pic>
          <p:nvPicPr>
            <p:cNvPr id="10" name="Picture 9">
              <a:extLst>
                <a:ext uri="{FF2B5EF4-FFF2-40B4-BE49-F238E27FC236}">
                  <a16:creationId xmlns:a16="http://schemas.microsoft.com/office/drawing/2014/main" id="{DFDFAA16-B102-DE0B-1CA1-D7C3ED9ECFC5}"/>
                </a:ext>
              </a:extLst>
            </p:cNvPr>
            <p:cNvPicPr>
              <a:picLocks noChangeAspect="1"/>
            </p:cNvPicPr>
            <p:nvPr/>
          </p:nvPicPr>
          <p:blipFill>
            <a:blip r:embed="rId3"/>
            <a:stretch>
              <a:fillRect/>
            </a:stretch>
          </p:blipFill>
          <p:spPr>
            <a:xfrm>
              <a:off x="4370832" y="1103624"/>
              <a:ext cx="2860719" cy="1576962"/>
            </a:xfrm>
            <a:prstGeom prst="rect">
              <a:avLst/>
            </a:prstGeom>
          </p:spPr>
        </p:pic>
        <p:pic>
          <p:nvPicPr>
            <p:cNvPr id="12" name="Picture 11">
              <a:extLst>
                <a:ext uri="{FF2B5EF4-FFF2-40B4-BE49-F238E27FC236}">
                  <a16:creationId xmlns:a16="http://schemas.microsoft.com/office/drawing/2014/main" id="{6ECBCB47-98FB-4009-539D-41D91E764170}"/>
                </a:ext>
              </a:extLst>
            </p:cNvPr>
            <p:cNvPicPr>
              <a:picLocks noChangeAspect="1"/>
            </p:cNvPicPr>
            <p:nvPr/>
          </p:nvPicPr>
          <p:blipFill>
            <a:blip r:embed="rId4"/>
            <a:stretch>
              <a:fillRect/>
            </a:stretch>
          </p:blipFill>
          <p:spPr>
            <a:xfrm>
              <a:off x="434780" y="1165701"/>
              <a:ext cx="3734039" cy="436446"/>
            </a:xfrm>
            <a:prstGeom prst="rect">
              <a:avLst/>
            </a:prstGeom>
          </p:spPr>
        </p:pic>
      </p:grpSp>
      <p:sp>
        <p:nvSpPr>
          <p:cNvPr id="35" name="Rectangle 34">
            <a:extLst>
              <a:ext uri="{FF2B5EF4-FFF2-40B4-BE49-F238E27FC236}">
                <a16:creationId xmlns:a16="http://schemas.microsoft.com/office/drawing/2014/main" id="{B38FFBE4-DD5F-ABA6-9C1A-36BC0E10A0DF}"/>
              </a:ext>
            </a:extLst>
          </p:cNvPr>
          <p:cNvSpPr/>
          <p:nvPr/>
        </p:nvSpPr>
        <p:spPr>
          <a:xfrm>
            <a:off x="4460728" y="2186940"/>
            <a:ext cx="7036119" cy="4452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8EEA55-6B96-183C-34FB-5060ABC85E70}"/>
              </a:ext>
            </a:extLst>
          </p:cNvPr>
          <p:cNvSpPr>
            <a:spLocks noGrp="1"/>
          </p:cNvSpPr>
          <p:nvPr>
            <p:ph type="title"/>
          </p:nvPr>
        </p:nvSpPr>
        <p:spPr/>
        <p:txBody>
          <a:bodyPr/>
          <a:lstStyle/>
          <a:p>
            <a:r>
              <a:rPr lang="en-US" dirty="0"/>
              <a:t>Questions?</a:t>
            </a:r>
          </a:p>
        </p:txBody>
      </p:sp>
      <p:grpSp>
        <p:nvGrpSpPr>
          <p:cNvPr id="27" name="Group 26">
            <a:extLst>
              <a:ext uri="{FF2B5EF4-FFF2-40B4-BE49-F238E27FC236}">
                <a16:creationId xmlns:a16="http://schemas.microsoft.com/office/drawing/2014/main" id="{4E046237-CD70-B57E-8280-A47780088423}"/>
              </a:ext>
            </a:extLst>
          </p:cNvPr>
          <p:cNvGrpSpPr>
            <a:grpSpLocks noChangeAspect="1"/>
          </p:cNvGrpSpPr>
          <p:nvPr/>
        </p:nvGrpSpPr>
        <p:grpSpPr>
          <a:xfrm>
            <a:off x="4460728" y="2285562"/>
            <a:ext cx="7036119" cy="2826696"/>
            <a:chOff x="6308800" y="2527381"/>
            <a:chExt cx="5683814" cy="2283420"/>
          </a:xfrm>
        </p:grpSpPr>
        <p:pic>
          <p:nvPicPr>
            <p:cNvPr id="24" name="Picture 23">
              <a:extLst>
                <a:ext uri="{FF2B5EF4-FFF2-40B4-BE49-F238E27FC236}">
                  <a16:creationId xmlns:a16="http://schemas.microsoft.com/office/drawing/2014/main" id="{3D96EA21-7E70-D1F4-ECB8-01D779CE549E}"/>
                </a:ext>
              </a:extLst>
            </p:cNvPr>
            <p:cNvPicPr>
              <a:picLocks noChangeAspect="1"/>
            </p:cNvPicPr>
            <p:nvPr/>
          </p:nvPicPr>
          <p:blipFill>
            <a:blip r:embed="rId5"/>
            <a:stretch>
              <a:fillRect/>
            </a:stretch>
          </p:blipFill>
          <p:spPr>
            <a:xfrm>
              <a:off x="6308800" y="2868574"/>
              <a:ext cx="5683814" cy="1942227"/>
            </a:xfrm>
            <a:prstGeom prst="rect">
              <a:avLst/>
            </a:prstGeom>
          </p:spPr>
        </p:pic>
        <p:pic>
          <p:nvPicPr>
            <p:cNvPr id="26" name="Picture 25">
              <a:extLst>
                <a:ext uri="{FF2B5EF4-FFF2-40B4-BE49-F238E27FC236}">
                  <a16:creationId xmlns:a16="http://schemas.microsoft.com/office/drawing/2014/main" id="{E84283DC-C21D-6740-3308-8A13CCCB8D46}"/>
                </a:ext>
              </a:extLst>
            </p:cNvPr>
            <p:cNvPicPr>
              <a:picLocks noChangeAspect="1"/>
            </p:cNvPicPr>
            <p:nvPr/>
          </p:nvPicPr>
          <p:blipFill>
            <a:blip r:embed="rId6"/>
            <a:stretch>
              <a:fillRect/>
            </a:stretch>
          </p:blipFill>
          <p:spPr>
            <a:xfrm>
              <a:off x="6370356" y="2527381"/>
              <a:ext cx="5340507" cy="335038"/>
            </a:xfrm>
            <a:prstGeom prst="rect">
              <a:avLst/>
            </a:prstGeom>
          </p:spPr>
        </p:pic>
      </p:grpSp>
      <p:grpSp>
        <p:nvGrpSpPr>
          <p:cNvPr id="34" name="Group 33">
            <a:extLst>
              <a:ext uri="{FF2B5EF4-FFF2-40B4-BE49-F238E27FC236}">
                <a16:creationId xmlns:a16="http://schemas.microsoft.com/office/drawing/2014/main" id="{B4AB3F2C-1D12-9154-8464-71100F166C60}"/>
              </a:ext>
            </a:extLst>
          </p:cNvPr>
          <p:cNvGrpSpPr>
            <a:grpSpLocks noChangeAspect="1"/>
          </p:cNvGrpSpPr>
          <p:nvPr/>
        </p:nvGrpSpPr>
        <p:grpSpPr>
          <a:xfrm>
            <a:off x="333965" y="4436292"/>
            <a:ext cx="7693930" cy="2287719"/>
            <a:chOff x="297390" y="4588996"/>
            <a:chExt cx="6535795" cy="1943358"/>
          </a:xfrm>
        </p:grpSpPr>
        <p:sp>
          <p:nvSpPr>
            <p:cNvPr id="28" name="Rectangle 27">
              <a:extLst>
                <a:ext uri="{FF2B5EF4-FFF2-40B4-BE49-F238E27FC236}">
                  <a16:creationId xmlns:a16="http://schemas.microsoft.com/office/drawing/2014/main" id="{B53ADC2D-2ACA-5DC7-3FD8-9C45373A0634}"/>
                </a:ext>
              </a:extLst>
            </p:cNvPr>
            <p:cNvSpPr/>
            <p:nvPr/>
          </p:nvSpPr>
          <p:spPr>
            <a:xfrm>
              <a:off x="297391" y="4588996"/>
              <a:ext cx="6525915" cy="1943358"/>
            </a:xfrm>
            <a:prstGeom prst="rect">
              <a:avLst/>
            </a:prstGeom>
            <a:solidFill>
              <a:schemeClr val="bg1"/>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28607718-9C28-E96B-878A-35D23306B6C0}"/>
                </a:ext>
              </a:extLst>
            </p:cNvPr>
            <p:cNvPicPr>
              <a:picLocks noChangeAspect="1"/>
            </p:cNvPicPr>
            <p:nvPr/>
          </p:nvPicPr>
          <p:blipFill>
            <a:blip r:embed="rId7"/>
            <a:stretch>
              <a:fillRect/>
            </a:stretch>
          </p:blipFill>
          <p:spPr>
            <a:xfrm>
              <a:off x="340254" y="5143953"/>
              <a:ext cx="2760554" cy="1362052"/>
            </a:xfrm>
            <a:prstGeom prst="rect">
              <a:avLst/>
            </a:prstGeom>
          </p:spPr>
        </p:pic>
        <p:pic>
          <p:nvPicPr>
            <p:cNvPr id="32" name="Picture 31">
              <a:extLst>
                <a:ext uri="{FF2B5EF4-FFF2-40B4-BE49-F238E27FC236}">
                  <a16:creationId xmlns:a16="http://schemas.microsoft.com/office/drawing/2014/main" id="{85F611A3-0792-9D64-552E-9557E0B376F3}"/>
                </a:ext>
              </a:extLst>
            </p:cNvPr>
            <p:cNvPicPr>
              <a:picLocks noChangeAspect="1"/>
            </p:cNvPicPr>
            <p:nvPr/>
          </p:nvPicPr>
          <p:blipFill rotWithShape="1">
            <a:blip r:embed="rId8"/>
            <a:srcRect b="16918"/>
            <a:stretch/>
          </p:blipFill>
          <p:spPr>
            <a:xfrm>
              <a:off x="297390" y="4626178"/>
              <a:ext cx="5635210" cy="462647"/>
            </a:xfrm>
            <a:prstGeom prst="rect">
              <a:avLst/>
            </a:prstGeom>
          </p:spPr>
        </p:pic>
        <p:sp>
          <p:nvSpPr>
            <p:cNvPr id="33" name="Rectangle 32">
              <a:extLst>
                <a:ext uri="{FF2B5EF4-FFF2-40B4-BE49-F238E27FC236}">
                  <a16:creationId xmlns:a16="http://schemas.microsoft.com/office/drawing/2014/main" id="{AB722F23-BD85-9BBC-9E84-D1E0FAEB53C8}"/>
                </a:ext>
              </a:extLst>
            </p:cNvPr>
            <p:cNvSpPr/>
            <p:nvPr/>
          </p:nvSpPr>
          <p:spPr>
            <a:xfrm>
              <a:off x="3086100" y="5143953"/>
              <a:ext cx="3747085" cy="1371147"/>
            </a:xfrm>
            <a:prstGeom prst="rect">
              <a:avLst/>
            </a:prstGeom>
            <a:solidFill>
              <a:srgbClr val="99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EB472841-3576-5E49-D96B-D028C0857E48}"/>
                </a:ext>
              </a:extLst>
            </p:cNvPr>
            <p:cNvSpPr txBox="1"/>
            <p:nvPr/>
          </p:nvSpPr>
          <p:spPr>
            <a:xfrm>
              <a:off x="3163090" y="5172230"/>
              <a:ext cx="3546689" cy="1323439"/>
            </a:xfrm>
            <a:prstGeom prst="rect">
              <a:avLst/>
            </a:prstGeom>
            <a:noFill/>
          </p:spPr>
          <p:txBody>
            <a:bodyPr wrap="square">
              <a:spAutoFit/>
            </a:bodyPr>
            <a:lstStyle/>
            <a:p>
              <a:r>
                <a:rPr lang="en-US" sz="2400" b="1" dirty="0">
                  <a:solidFill>
                    <a:schemeClr val="bg1"/>
                  </a:solidFill>
                  <a:latin typeface="Open Sans" panose="020B0606030504020204" pitchFamily="34" charset="0"/>
                </a:rPr>
                <a:t>Bridging biological research and data science for the next generation of scientific discoveries.</a:t>
              </a:r>
              <a:endParaRPr lang="en-US" sz="2400" b="1" dirty="0">
                <a:solidFill>
                  <a:schemeClr val="bg1"/>
                </a:solidFill>
              </a:endParaRPr>
            </a:p>
          </p:txBody>
        </p:sp>
      </p:grpSp>
    </p:spTree>
    <p:extLst>
      <p:ext uri="{BB962C8B-B14F-4D97-AF65-F5344CB8AC3E}">
        <p14:creationId xmlns:p14="http://schemas.microsoft.com/office/powerpoint/2010/main" val="2785229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8447D-EBA3-F324-FBD9-D92DC1DC8A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FDA27C-667D-9519-23CC-C99DA2D38844}"/>
              </a:ext>
            </a:extLst>
          </p:cNvPr>
          <p:cNvSpPr>
            <a:spLocks noGrp="1"/>
          </p:cNvSpPr>
          <p:nvPr>
            <p:ph type="title"/>
          </p:nvPr>
        </p:nvSpPr>
        <p:spPr/>
        <p:txBody>
          <a:bodyPr/>
          <a:lstStyle/>
          <a:p>
            <a:r>
              <a:rPr lang="en-US" dirty="0"/>
              <a:t>Note: Integration and Changes Seurat V5 Pipeline</a:t>
            </a:r>
          </a:p>
        </p:txBody>
      </p:sp>
      <p:sp>
        <p:nvSpPr>
          <p:cNvPr id="40" name="TextBox 39">
            <a:extLst>
              <a:ext uri="{FF2B5EF4-FFF2-40B4-BE49-F238E27FC236}">
                <a16:creationId xmlns:a16="http://schemas.microsoft.com/office/drawing/2014/main" id="{62838F52-1A4A-0788-5331-0757E107B724}"/>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2" name="TextBox 41">
            <a:extLst>
              <a:ext uri="{FF2B5EF4-FFF2-40B4-BE49-F238E27FC236}">
                <a16:creationId xmlns:a16="http://schemas.microsoft.com/office/drawing/2014/main" id="{76537D61-8390-B7BE-CF19-147D7E2571BF}"/>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
        <p:nvSpPr>
          <p:cNvPr id="137" name="TextBox 136">
            <a:extLst>
              <a:ext uri="{FF2B5EF4-FFF2-40B4-BE49-F238E27FC236}">
                <a16:creationId xmlns:a16="http://schemas.microsoft.com/office/drawing/2014/main" id="{7566A269-514B-39CD-D6CE-D6D60A2E723B}"/>
              </a:ext>
            </a:extLst>
          </p:cNvPr>
          <p:cNvSpPr txBox="1"/>
          <p:nvPr/>
        </p:nvSpPr>
        <p:spPr>
          <a:xfrm>
            <a:off x="1913624" y="2498130"/>
            <a:ext cx="696024" cy="1323439"/>
          </a:xfrm>
          <a:prstGeom prst="rect">
            <a:avLst/>
          </a:prstGeom>
          <a:noFill/>
        </p:spPr>
        <p:txBody>
          <a:bodyPr wrap="none" rtlCol="0">
            <a:spAutoFit/>
          </a:bodyPr>
          <a:lstStyle/>
          <a:p>
            <a:r>
              <a:rPr lang="en-US" sz="8000" b="1" dirty="0"/>
              <a:t>=</a:t>
            </a:r>
          </a:p>
        </p:txBody>
      </p:sp>
      <p:grpSp>
        <p:nvGrpSpPr>
          <p:cNvPr id="276" name="Group 275">
            <a:extLst>
              <a:ext uri="{FF2B5EF4-FFF2-40B4-BE49-F238E27FC236}">
                <a16:creationId xmlns:a16="http://schemas.microsoft.com/office/drawing/2014/main" id="{F7706991-0784-DA69-45E5-34922B0FD799}"/>
              </a:ext>
            </a:extLst>
          </p:cNvPr>
          <p:cNvGrpSpPr/>
          <p:nvPr/>
        </p:nvGrpSpPr>
        <p:grpSpPr>
          <a:xfrm>
            <a:off x="9686925" y="470508"/>
            <a:ext cx="2505075" cy="6423318"/>
            <a:chOff x="9686925" y="470508"/>
            <a:chExt cx="2505075" cy="6423318"/>
          </a:xfrm>
        </p:grpSpPr>
        <p:sp>
          <p:nvSpPr>
            <p:cNvPr id="275" name="Rectangle 274">
              <a:extLst>
                <a:ext uri="{FF2B5EF4-FFF2-40B4-BE49-F238E27FC236}">
                  <a16:creationId xmlns:a16="http://schemas.microsoft.com/office/drawing/2014/main" id="{5BE0664C-E06C-3C86-DC96-E0E56DC41433}"/>
                </a:ext>
              </a:extLst>
            </p:cNvPr>
            <p:cNvSpPr/>
            <p:nvPr/>
          </p:nvSpPr>
          <p:spPr>
            <a:xfrm>
              <a:off x="9686925" y="5997843"/>
              <a:ext cx="2505075" cy="8558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5" name="Group 214">
              <a:extLst>
                <a:ext uri="{FF2B5EF4-FFF2-40B4-BE49-F238E27FC236}">
                  <a16:creationId xmlns:a16="http://schemas.microsoft.com/office/drawing/2014/main" id="{5C738EEB-02C7-C324-3FD0-462FF25A4E34}"/>
                </a:ext>
              </a:extLst>
            </p:cNvPr>
            <p:cNvGrpSpPr/>
            <p:nvPr/>
          </p:nvGrpSpPr>
          <p:grpSpPr>
            <a:xfrm>
              <a:off x="10438056" y="2684272"/>
              <a:ext cx="1391994" cy="639953"/>
              <a:chOff x="299002" y="659303"/>
              <a:chExt cx="1236904" cy="251922"/>
            </a:xfrm>
          </p:grpSpPr>
          <p:sp>
            <p:nvSpPr>
              <p:cNvPr id="216" name="Rectangle 215">
                <a:extLst>
                  <a:ext uri="{FF2B5EF4-FFF2-40B4-BE49-F238E27FC236}">
                    <a16:creationId xmlns:a16="http://schemas.microsoft.com/office/drawing/2014/main" id="{2E56865A-E2C4-0ED2-2D1F-9FB7F8C49B08}"/>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17" name="Rectangle 216">
                <a:extLst>
                  <a:ext uri="{FF2B5EF4-FFF2-40B4-BE49-F238E27FC236}">
                    <a16:creationId xmlns:a16="http://schemas.microsoft.com/office/drawing/2014/main" id="{B5C324E2-B62D-1666-7D74-6DA07F7B9447}"/>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138" name="Group 137">
              <a:extLst>
                <a:ext uri="{FF2B5EF4-FFF2-40B4-BE49-F238E27FC236}">
                  <a16:creationId xmlns:a16="http://schemas.microsoft.com/office/drawing/2014/main" id="{9E98C25B-3FF1-F30E-27D6-558DA9990641}"/>
                </a:ext>
              </a:extLst>
            </p:cNvPr>
            <p:cNvGrpSpPr/>
            <p:nvPr/>
          </p:nvGrpSpPr>
          <p:grpSpPr>
            <a:xfrm>
              <a:off x="10223258" y="2683618"/>
              <a:ext cx="1770098" cy="844323"/>
              <a:chOff x="18595" y="3671011"/>
              <a:chExt cx="1770098" cy="844323"/>
            </a:xfrm>
          </p:grpSpPr>
          <p:sp>
            <p:nvSpPr>
              <p:cNvPr id="139" name="Rectangle 138">
                <a:extLst>
                  <a:ext uri="{FF2B5EF4-FFF2-40B4-BE49-F238E27FC236}">
                    <a16:creationId xmlns:a16="http://schemas.microsoft.com/office/drawing/2014/main" id="{8F1AD0B1-2C07-A0CF-8305-A2EBBA524E7B}"/>
                  </a:ext>
                </a:extLst>
              </p:cNvPr>
              <p:cNvSpPr/>
              <p:nvPr/>
            </p:nvSpPr>
            <p:spPr>
              <a:xfrm>
                <a:off x="231252" y="3671011"/>
                <a:ext cx="1344787"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140" name="TextBox 139">
                <a:extLst>
                  <a:ext uri="{FF2B5EF4-FFF2-40B4-BE49-F238E27FC236}">
                    <a16:creationId xmlns:a16="http://schemas.microsoft.com/office/drawing/2014/main" id="{5FDBDA88-70E8-D691-C143-D1E4500BC71A}"/>
                  </a:ext>
                </a:extLst>
              </p:cNvPr>
              <p:cNvSpPr txBox="1"/>
              <p:nvPr/>
            </p:nvSpPr>
            <p:spPr>
              <a:xfrm>
                <a:off x="159853" y="3764930"/>
                <a:ext cx="1487583" cy="483081"/>
              </a:xfrm>
              <a:prstGeom prst="rect">
                <a:avLst/>
              </a:prstGeom>
              <a:noFill/>
            </p:spPr>
            <p:txBody>
              <a:bodyPr wrap="square" rtlCol="0">
                <a:spAutoFit/>
              </a:bodyPr>
              <a:lstStyle/>
              <a:p>
                <a:pPr algn="ctr">
                  <a:lnSpc>
                    <a:spcPts val="1500"/>
                  </a:lnSpc>
                </a:pPr>
                <a:r>
                  <a:rPr lang="en-US" sz="1600" b="1" dirty="0"/>
                  <a:t>Normalization &amp; Scaling</a:t>
                </a:r>
              </a:p>
            </p:txBody>
          </p:sp>
          <p:sp>
            <p:nvSpPr>
              <p:cNvPr id="141" name="TextBox 140">
                <a:extLst>
                  <a:ext uri="{FF2B5EF4-FFF2-40B4-BE49-F238E27FC236}">
                    <a16:creationId xmlns:a16="http://schemas.microsoft.com/office/drawing/2014/main" id="{B447CEF7-3F83-1D96-7215-40BB7EB3355F}"/>
                  </a:ext>
                </a:extLst>
              </p:cNvPr>
              <p:cNvSpPr txBox="1"/>
              <p:nvPr/>
            </p:nvSpPr>
            <p:spPr>
              <a:xfrm>
                <a:off x="18595" y="4238335"/>
                <a:ext cx="1770098" cy="276999"/>
              </a:xfrm>
              <a:prstGeom prst="rect">
                <a:avLst/>
              </a:prstGeom>
              <a:noFill/>
            </p:spPr>
            <p:txBody>
              <a:bodyPr wrap="square">
                <a:spAutoFit/>
              </a:bodyPr>
              <a:lstStyle/>
              <a:p>
                <a:pPr algn="ctr"/>
                <a:r>
                  <a:rPr lang="en-US" sz="1200" i="1" dirty="0"/>
                  <a:t> </a:t>
                </a:r>
                <a:r>
                  <a:rPr lang="en-US" sz="1200" i="1" dirty="0" err="1"/>
                  <a:t>SCTransform</a:t>
                </a:r>
                <a:r>
                  <a:rPr lang="en-US" sz="1200" i="1" dirty="0"/>
                  <a:t>()</a:t>
                </a:r>
              </a:p>
            </p:txBody>
          </p:sp>
        </p:grpSp>
        <p:grpSp>
          <p:nvGrpSpPr>
            <p:cNvPr id="209" name="Group 208">
              <a:extLst>
                <a:ext uri="{FF2B5EF4-FFF2-40B4-BE49-F238E27FC236}">
                  <a16:creationId xmlns:a16="http://schemas.microsoft.com/office/drawing/2014/main" id="{F4D673E8-5E56-35EC-72BE-DFAD38859503}"/>
                </a:ext>
              </a:extLst>
            </p:cNvPr>
            <p:cNvGrpSpPr/>
            <p:nvPr/>
          </p:nvGrpSpPr>
          <p:grpSpPr>
            <a:xfrm>
              <a:off x="10526432" y="3681727"/>
              <a:ext cx="1264277" cy="635064"/>
              <a:chOff x="299002" y="659303"/>
              <a:chExt cx="1236904" cy="251922"/>
            </a:xfrm>
          </p:grpSpPr>
          <p:sp>
            <p:nvSpPr>
              <p:cNvPr id="210" name="Rectangle 209">
                <a:extLst>
                  <a:ext uri="{FF2B5EF4-FFF2-40B4-BE49-F238E27FC236}">
                    <a16:creationId xmlns:a16="http://schemas.microsoft.com/office/drawing/2014/main" id="{D072E474-8BE0-6648-013F-AA7B346678ED}"/>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11" name="Rectangle 210">
                <a:extLst>
                  <a:ext uri="{FF2B5EF4-FFF2-40B4-BE49-F238E27FC236}">
                    <a16:creationId xmlns:a16="http://schemas.microsoft.com/office/drawing/2014/main" id="{DABFC97A-E355-0153-45B5-5FCF1723DC0A}"/>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18" name="Group 217">
              <a:extLst>
                <a:ext uri="{FF2B5EF4-FFF2-40B4-BE49-F238E27FC236}">
                  <a16:creationId xmlns:a16="http://schemas.microsoft.com/office/drawing/2014/main" id="{A17DA874-B230-69EA-BC1B-9A8A8DAA9421}"/>
                </a:ext>
              </a:extLst>
            </p:cNvPr>
            <p:cNvGrpSpPr/>
            <p:nvPr/>
          </p:nvGrpSpPr>
          <p:grpSpPr>
            <a:xfrm>
              <a:off x="10579580" y="2113743"/>
              <a:ext cx="1055553" cy="253597"/>
              <a:chOff x="299002" y="659303"/>
              <a:chExt cx="1236904" cy="251922"/>
            </a:xfrm>
          </p:grpSpPr>
          <p:sp>
            <p:nvSpPr>
              <p:cNvPr id="219" name="Rectangle 218">
                <a:extLst>
                  <a:ext uri="{FF2B5EF4-FFF2-40B4-BE49-F238E27FC236}">
                    <a16:creationId xmlns:a16="http://schemas.microsoft.com/office/drawing/2014/main" id="{B78D7256-7DA4-ADA8-F433-89ED20E20E60}"/>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20" name="Rectangle 219">
                <a:extLst>
                  <a:ext uri="{FF2B5EF4-FFF2-40B4-BE49-F238E27FC236}">
                    <a16:creationId xmlns:a16="http://schemas.microsoft.com/office/drawing/2014/main" id="{ED60A98C-40D6-B72D-DD5D-66594F1DD389}"/>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21" name="Group 220">
              <a:extLst>
                <a:ext uri="{FF2B5EF4-FFF2-40B4-BE49-F238E27FC236}">
                  <a16:creationId xmlns:a16="http://schemas.microsoft.com/office/drawing/2014/main" id="{4B7616BF-CBAC-DD40-DEDF-68904D35ED6F}"/>
                </a:ext>
              </a:extLst>
            </p:cNvPr>
            <p:cNvGrpSpPr/>
            <p:nvPr/>
          </p:nvGrpSpPr>
          <p:grpSpPr>
            <a:xfrm>
              <a:off x="10591900" y="1527154"/>
              <a:ext cx="973384" cy="251922"/>
              <a:chOff x="299002" y="659303"/>
              <a:chExt cx="1236904" cy="251922"/>
            </a:xfrm>
          </p:grpSpPr>
          <p:sp>
            <p:nvSpPr>
              <p:cNvPr id="222" name="Rectangle 221">
                <a:extLst>
                  <a:ext uri="{FF2B5EF4-FFF2-40B4-BE49-F238E27FC236}">
                    <a16:creationId xmlns:a16="http://schemas.microsoft.com/office/drawing/2014/main" id="{13A54276-A1BD-997E-29CA-E57F261598A1}"/>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23" name="Rectangle 222">
                <a:extLst>
                  <a:ext uri="{FF2B5EF4-FFF2-40B4-BE49-F238E27FC236}">
                    <a16:creationId xmlns:a16="http://schemas.microsoft.com/office/drawing/2014/main" id="{B68C0CD0-AC9E-EDD3-513E-F7D72EFBFF7E}"/>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24" name="Group 223">
              <a:extLst>
                <a:ext uri="{FF2B5EF4-FFF2-40B4-BE49-F238E27FC236}">
                  <a16:creationId xmlns:a16="http://schemas.microsoft.com/office/drawing/2014/main" id="{B5B36186-AC1E-F70D-04F1-F3ED397DBE5B}"/>
                </a:ext>
              </a:extLst>
            </p:cNvPr>
            <p:cNvGrpSpPr/>
            <p:nvPr/>
          </p:nvGrpSpPr>
          <p:grpSpPr>
            <a:xfrm>
              <a:off x="10476811" y="953369"/>
              <a:ext cx="1236904" cy="251922"/>
              <a:chOff x="299002" y="659303"/>
              <a:chExt cx="1236904" cy="251922"/>
            </a:xfrm>
          </p:grpSpPr>
          <p:sp>
            <p:nvSpPr>
              <p:cNvPr id="225" name="Rectangle 224">
                <a:extLst>
                  <a:ext uri="{FF2B5EF4-FFF2-40B4-BE49-F238E27FC236}">
                    <a16:creationId xmlns:a16="http://schemas.microsoft.com/office/drawing/2014/main" id="{00D13415-77F2-22D2-939A-C31F43FD92E3}"/>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26" name="Rectangle 225">
                <a:extLst>
                  <a:ext uri="{FF2B5EF4-FFF2-40B4-BE49-F238E27FC236}">
                    <a16:creationId xmlns:a16="http://schemas.microsoft.com/office/drawing/2014/main" id="{7E5EA323-BE83-CB1F-9470-BAF4BADB87F2}"/>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27" name="Group 226">
              <a:extLst>
                <a:ext uri="{FF2B5EF4-FFF2-40B4-BE49-F238E27FC236}">
                  <a16:creationId xmlns:a16="http://schemas.microsoft.com/office/drawing/2014/main" id="{B2321D3C-790B-A07A-B6E5-A161DF3F108F}"/>
                </a:ext>
              </a:extLst>
            </p:cNvPr>
            <p:cNvGrpSpPr/>
            <p:nvPr/>
          </p:nvGrpSpPr>
          <p:grpSpPr>
            <a:xfrm>
              <a:off x="10170832" y="896672"/>
              <a:ext cx="1802171" cy="509230"/>
              <a:chOff x="-58733" y="576728"/>
              <a:chExt cx="1802171" cy="509230"/>
            </a:xfrm>
          </p:grpSpPr>
          <p:sp>
            <p:nvSpPr>
              <p:cNvPr id="228" name="Rectangle 227">
                <a:extLst>
                  <a:ext uri="{FF2B5EF4-FFF2-40B4-BE49-F238E27FC236}">
                    <a16:creationId xmlns:a16="http://schemas.microsoft.com/office/drawing/2014/main" id="{BE33D99A-F3FC-C6AD-D28F-172CDA9981E2}"/>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29" name="TextBox 228">
                <a:extLst>
                  <a:ext uri="{FF2B5EF4-FFF2-40B4-BE49-F238E27FC236}">
                    <a16:creationId xmlns:a16="http://schemas.microsoft.com/office/drawing/2014/main" id="{E5A03473-8891-5B58-CDF9-BADD507B429C}"/>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230" name="TextBox 229">
                <a:extLst>
                  <a:ext uri="{FF2B5EF4-FFF2-40B4-BE49-F238E27FC236}">
                    <a16:creationId xmlns:a16="http://schemas.microsoft.com/office/drawing/2014/main" id="{392AD45A-C5CC-ED61-8DA6-6A1AF5809923}"/>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231" name="Arrow: Right 230">
              <a:extLst>
                <a:ext uri="{FF2B5EF4-FFF2-40B4-BE49-F238E27FC236}">
                  <a16:creationId xmlns:a16="http://schemas.microsoft.com/office/drawing/2014/main" id="{3BB1FC18-76D5-9BC6-BE0D-0970B66FFE3E}"/>
                </a:ext>
              </a:extLst>
            </p:cNvPr>
            <p:cNvSpPr/>
            <p:nvPr/>
          </p:nvSpPr>
          <p:spPr>
            <a:xfrm rot="5400000">
              <a:off x="11009210" y="1240132"/>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2" name="Group 231">
              <a:extLst>
                <a:ext uri="{FF2B5EF4-FFF2-40B4-BE49-F238E27FC236}">
                  <a16:creationId xmlns:a16="http://schemas.microsoft.com/office/drawing/2014/main" id="{BEAE8C1C-0598-EE17-764D-D2B08750EED1}"/>
                </a:ext>
              </a:extLst>
            </p:cNvPr>
            <p:cNvGrpSpPr/>
            <p:nvPr/>
          </p:nvGrpSpPr>
          <p:grpSpPr>
            <a:xfrm>
              <a:off x="10150479" y="1514703"/>
              <a:ext cx="1842877" cy="467807"/>
              <a:chOff x="-79086" y="1165285"/>
              <a:chExt cx="1842877" cy="467807"/>
            </a:xfrm>
          </p:grpSpPr>
          <p:sp>
            <p:nvSpPr>
              <p:cNvPr id="233" name="Rectangle 232">
                <a:extLst>
                  <a:ext uri="{FF2B5EF4-FFF2-40B4-BE49-F238E27FC236}">
                    <a16:creationId xmlns:a16="http://schemas.microsoft.com/office/drawing/2014/main" id="{B5D4EB76-9133-6AF3-001E-6AFAE3B19C72}"/>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4" name="TextBox 233">
                <a:extLst>
                  <a:ext uri="{FF2B5EF4-FFF2-40B4-BE49-F238E27FC236}">
                    <a16:creationId xmlns:a16="http://schemas.microsoft.com/office/drawing/2014/main" id="{4244BF95-C0D3-B182-25A9-13664FEAA044}"/>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235" name="TextBox 234">
                <a:extLst>
                  <a:ext uri="{FF2B5EF4-FFF2-40B4-BE49-F238E27FC236}">
                    <a16:creationId xmlns:a16="http://schemas.microsoft.com/office/drawing/2014/main" id="{7F33263F-D2FD-7B6A-34C4-63405A18424D}"/>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236" name="Group 235">
              <a:extLst>
                <a:ext uri="{FF2B5EF4-FFF2-40B4-BE49-F238E27FC236}">
                  <a16:creationId xmlns:a16="http://schemas.microsoft.com/office/drawing/2014/main" id="{FEF61F52-872E-9A1C-AC03-72F9E2432D32}"/>
                </a:ext>
              </a:extLst>
            </p:cNvPr>
            <p:cNvGrpSpPr/>
            <p:nvPr/>
          </p:nvGrpSpPr>
          <p:grpSpPr>
            <a:xfrm>
              <a:off x="10550884" y="2054250"/>
              <a:ext cx="1042066" cy="515839"/>
              <a:chOff x="306971" y="1673082"/>
              <a:chExt cx="1042066" cy="515839"/>
            </a:xfrm>
          </p:grpSpPr>
          <p:sp>
            <p:nvSpPr>
              <p:cNvPr id="237" name="Rectangle 236">
                <a:extLst>
                  <a:ext uri="{FF2B5EF4-FFF2-40B4-BE49-F238E27FC236}">
                    <a16:creationId xmlns:a16="http://schemas.microsoft.com/office/drawing/2014/main" id="{384A59C2-EFCD-EA88-4B2D-FEFD6585DAFE}"/>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238" name="TextBox 237">
                <a:extLst>
                  <a:ext uri="{FF2B5EF4-FFF2-40B4-BE49-F238E27FC236}">
                    <a16:creationId xmlns:a16="http://schemas.microsoft.com/office/drawing/2014/main" id="{0CBE9DDE-F3D6-2D0D-4724-9878E263CE32}"/>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239" name="TextBox 238">
                <a:extLst>
                  <a:ext uri="{FF2B5EF4-FFF2-40B4-BE49-F238E27FC236}">
                    <a16:creationId xmlns:a16="http://schemas.microsoft.com/office/drawing/2014/main" id="{C0205828-1DBB-11EC-CED2-9809D5188B1E}"/>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248" name="Group 247">
              <a:extLst>
                <a:ext uri="{FF2B5EF4-FFF2-40B4-BE49-F238E27FC236}">
                  <a16:creationId xmlns:a16="http://schemas.microsoft.com/office/drawing/2014/main" id="{B78AA7C6-4438-F596-3F53-2861E66CCDE6}"/>
                </a:ext>
              </a:extLst>
            </p:cNvPr>
            <p:cNvGrpSpPr/>
            <p:nvPr/>
          </p:nvGrpSpPr>
          <p:grpSpPr>
            <a:xfrm>
              <a:off x="10244018" y="3669467"/>
              <a:ext cx="1770098" cy="858361"/>
              <a:chOff x="-42697" y="3662050"/>
              <a:chExt cx="1770098" cy="858361"/>
            </a:xfrm>
          </p:grpSpPr>
          <p:sp>
            <p:nvSpPr>
              <p:cNvPr id="249" name="Rectangle 248">
                <a:extLst>
                  <a:ext uri="{FF2B5EF4-FFF2-40B4-BE49-F238E27FC236}">
                    <a16:creationId xmlns:a16="http://schemas.microsoft.com/office/drawing/2014/main" id="{3AF3F188-9205-5FF3-4E84-177713E1771A}"/>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250" name="TextBox 249">
                <a:extLst>
                  <a:ext uri="{FF2B5EF4-FFF2-40B4-BE49-F238E27FC236}">
                    <a16:creationId xmlns:a16="http://schemas.microsoft.com/office/drawing/2014/main" id="{03BDE62B-F0F8-A6FE-08ED-FB4A9E20CBAC}"/>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251" name="TextBox 250">
                <a:extLst>
                  <a:ext uri="{FF2B5EF4-FFF2-40B4-BE49-F238E27FC236}">
                    <a16:creationId xmlns:a16="http://schemas.microsoft.com/office/drawing/2014/main" id="{10FAFA08-097C-0A8A-3B32-08634EAAAB4E}"/>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grpSp>
          <p:nvGrpSpPr>
            <p:cNvPr id="252" name="Group 251">
              <a:extLst>
                <a:ext uri="{FF2B5EF4-FFF2-40B4-BE49-F238E27FC236}">
                  <a16:creationId xmlns:a16="http://schemas.microsoft.com/office/drawing/2014/main" id="{B65AB0C7-F73D-7CC4-D066-506262BC49D5}"/>
                </a:ext>
              </a:extLst>
            </p:cNvPr>
            <p:cNvGrpSpPr/>
            <p:nvPr/>
          </p:nvGrpSpPr>
          <p:grpSpPr>
            <a:xfrm>
              <a:off x="10423721" y="5249637"/>
              <a:ext cx="1410693" cy="638712"/>
              <a:chOff x="105943" y="5254920"/>
              <a:chExt cx="1410693" cy="638712"/>
            </a:xfrm>
          </p:grpSpPr>
          <p:sp>
            <p:nvSpPr>
              <p:cNvPr id="253" name="Rectangle 252">
                <a:extLst>
                  <a:ext uri="{FF2B5EF4-FFF2-40B4-BE49-F238E27FC236}">
                    <a16:creationId xmlns:a16="http://schemas.microsoft.com/office/drawing/2014/main" id="{F73895DA-7815-F3C9-6ABA-A7323940D320}"/>
                  </a:ext>
                </a:extLst>
              </p:cNvPr>
              <p:cNvSpPr/>
              <p:nvPr/>
            </p:nvSpPr>
            <p:spPr>
              <a:xfrm>
                <a:off x="297489" y="5303690"/>
                <a:ext cx="1089727" cy="2398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4" name="TextBox 253">
                <a:extLst>
                  <a:ext uri="{FF2B5EF4-FFF2-40B4-BE49-F238E27FC236}">
                    <a16:creationId xmlns:a16="http://schemas.microsoft.com/office/drawing/2014/main" id="{EB3B33F9-F719-CD6F-A1E3-C157E9B3DA7B}"/>
                  </a:ext>
                </a:extLst>
              </p:cNvPr>
              <p:cNvSpPr txBox="1"/>
              <p:nvPr/>
            </p:nvSpPr>
            <p:spPr>
              <a:xfrm>
                <a:off x="105943" y="5254920"/>
                <a:ext cx="1410693" cy="338554"/>
              </a:xfrm>
              <a:prstGeom prst="rect">
                <a:avLst/>
              </a:prstGeom>
              <a:noFill/>
            </p:spPr>
            <p:txBody>
              <a:bodyPr wrap="square" rtlCol="0">
                <a:spAutoFit/>
              </a:bodyPr>
              <a:lstStyle/>
              <a:p>
                <a:pPr algn="ctr"/>
                <a:r>
                  <a:rPr lang="en-US" sz="1600" b="1" dirty="0"/>
                  <a:t>Clustering</a:t>
                </a:r>
              </a:p>
            </p:txBody>
          </p:sp>
          <p:sp>
            <p:nvSpPr>
              <p:cNvPr id="255" name="TextBox 254">
                <a:extLst>
                  <a:ext uri="{FF2B5EF4-FFF2-40B4-BE49-F238E27FC236}">
                    <a16:creationId xmlns:a16="http://schemas.microsoft.com/office/drawing/2014/main" id="{E0CA3489-B95C-3CC0-EB5A-8DE09776FCDE}"/>
                  </a:ext>
                </a:extLst>
              </p:cNvPr>
              <p:cNvSpPr txBox="1"/>
              <p:nvPr/>
            </p:nvSpPr>
            <p:spPr>
              <a:xfrm>
                <a:off x="208654" y="5407986"/>
                <a:ext cx="1267397" cy="485646"/>
              </a:xfrm>
              <a:prstGeom prst="rect">
                <a:avLst/>
              </a:prstGeom>
              <a:noFill/>
            </p:spPr>
            <p:txBody>
              <a:bodyPr wrap="square">
                <a:spAutoFit/>
              </a:bodyPr>
              <a:lstStyle/>
              <a:p>
                <a:pPr algn="ctr">
                  <a:lnSpc>
                    <a:spcPts val="1000"/>
                  </a:lnSpc>
                </a:pPr>
                <a:r>
                  <a:rPr lang="en-US" sz="1200" i="1" dirty="0"/>
                  <a:t> </a:t>
                </a:r>
                <a:r>
                  <a:rPr lang="en-US" sz="1200" i="1" dirty="0" err="1"/>
                  <a:t>FindNeighbors</a:t>
                </a:r>
                <a:r>
                  <a:rPr lang="en-US" sz="1200" i="1" dirty="0"/>
                  <a:t>(),</a:t>
                </a:r>
                <a:r>
                  <a:rPr lang="en-US" sz="1200" i="1" dirty="0" err="1"/>
                  <a:t>FindClusters</a:t>
                </a:r>
                <a:r>
                  <a:rPr lang="en-US" sz="1200" i="1" dirty="0"/>
                  <a:t>()</a:t>
                </a:r>
              </a:p>
            </p:txBody>
          </p:sp>
        </p:grpSp>
        <p:grpSp>
          <p:nvGrpSpPr>
            <p:cNvPr id="256" name="Group 255">
              <a:extLst>
                <a:ext uri="{FF2B5EF4-FFF2-40B4-BE49-F238E27FC236}">
                  <a16:creationId xmlns:a16="http://schemas.microsoft.com/office/drawing/2014/main" id="{FE6B195F-54AF-1F5A-D384-65E58F9155FD}"/>
                </a:ext>
              </a:extLst>
            </p:cNvPr>
            <p:cNvGrpSpPr/>
            <p:nvPr/>
          </p:nvGrpSpPr>
          <p:grpSpPr>
            <a:xfrm>
              <a:off x="10233175" y="6026418"/>
              <a:ext cx="1791785" cy="867408"/>
              <a:chOff x="-53540" y="6027627"/>
              <a:chExt cx="1791785" cy="867408"/>
            </a:xfrm>
          </p:grpSpPr>
          <p:sp>
            <p:nvSpPr>
              <p:cNvPr id="257" name="TextBox 256">
                <a:extLst>
                  <a:ext uri="{FF2B5EF4-FFF2-40B4-BE49-F238E27FC236}">
                    <a16:creationId xmlns:a16="http://schemas.microsoft.com/office/drawing/2014/main" id="{93ACA1E2-4A9D-8211-2609-596D638DB7E2}"/>
                  </a:ext>
                </a:extLst>
              </p:cNvPr>
              <p:cNvSpPr txBox="1"/>
              <p:nvPr/>
            </p:nvSpPr>
            <p:spPr>
              <a:xfrm>
                <a:off x="-53540" y="6618036"/>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sp>
            <p:nvSpPr>
              <p:cNvPr id="258" name="Rectangle 257">
                <a:extLst>
                  <a:ext uri="{FF2B5EF4-FFF2-40B4-BE49-F238E27FC236}">
                    <a16:creationId xmlns:a16="http://schemas.microsoft.com/office/drawing/2014/main" id="{A545BB1D-1303-71F9-76D7-A1B433403D80}"/>
                  </a:ext>
                </a:extLst>
              </p:cNvPr>
              <p:cNvSpPr/>
              <p:nvPr/>
            </p:nvSpPr>
            <p:spPr>
              <a:xfrm>
                <a:off x="289902" y="6032340"/>
                <a:ext cx="1104900" cy="6324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259" name="TextBox 258">
                <a:extLst>
                  <a:ext uri="{FF2B5EF4-FFF2-40B4-BE49-F238E27FC236}">
                    <a16:creationId xmlns:a16="http://schemas.microsoft.com/office/drawing/2014/main" id="{ED6050AF-F86D-BC2F-5735-D1A0D1DEA582}"/>
                  </a:ext>
                </a:extLst>
              </p:cNvPr>
              <p:cNvSpPr txBox="1"/>
              <p:nvPr/>
            </p:nvSpPr>
            <p:spPr>
              <a:xfrm>
                <a:off x="137006" y="6027627"/>
                <a:ext cx="1410693" cy="675441"/>
              </a:xfrm>
              <a:prstGeom prst="rect">
                <a:avLst/>
              </a:prstGeom>
              <a:noFill/>
            </p:spPr>
            <p:txBody>
              <a:bodyPr wrap="square" rtlCol="0">
                <a:spAutoFit/>
              </a:bodyPr>
              <a:lstStyle/>
              <a:p>
                <a:pPr algn="ctr">
                  <a:lnSpc>
                    <a:spcPts val="1500"/>
                  </a:lnSpc>
                </a:pPr>
                <a:r>
                  <a:rPr lang="en-US" sz="1600" b="1" dirty="0"/>
                  <a:t>Nonlinear Dimension Reduction</a:t>
                </a:r>
              </a:p>
            </p:txBody>
          </p:sp>
        </p:grpSp>
        <p:sp>
          <p:nvSpPr>
            <p:cNvPr id="260" name="Arrow: Right 259">
              <a:extLst>
                <a:ext uri="{FF2B5EF4-FFF2-40B4-BE49-F238E27FC236}">
                  <a16:creationId xmlns:a16="http://schemas.microsoft.com/office/drawing/2014/main" id="{6A53F627-5B4A-AE4E-D6AD-768EF9833123}"/>
                </a:ext>
              </a:extLst>
            </p:cNvPr>
            <p:cNvSpPr/>
            <p:nvPr/>
          </p:nvSpPr>
          <p:spPr>
            <a:xfrm rot="5400000">
              <a:off x="11003655" y="1823187"/>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Arrow: Right 260">
              <a:extLst>
                <a:ext uri="{FF2B5EF4-FFF2-40B4-BE49-F238E27FC236}">
                  <a16:creationId xmlns:a16="http://schemas.microsoft.com/office/drawing/2014/main" id="{67A8ADA0-D61B-5221-E427-95959EF9D912}"/>
                </a:ext>
              </a:extLst>
            </p:cNvPr>
            <p:cNvSpPr/>
            <p:nvPr/>
          </p:nvSpPr>
          <p:spPr>
            <a:xfrm rot="5400000">
              <a:off x="11045545" y="2408174"/>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Arrow: Right 262">
              <a:extLst>
                <a:ext uri="{FF2B5EF4-FFF2-40B4-BE49-F238E27FC236}">
                  <a16:creationId xmlns:a16="http://schemas.microsoft.com/office/drawing/2014/main" id="{88945883-B054-E1F9-8587-3FE2BB448B4C}"/>
                </a:ext>
              </a:extLst>
            </p:cNvPr>
            <p:cNvSpPr/>
            <p:nvPr/>
          </p:nvSpPr>
          <p:spPr>
            <a:xfrm rot="5400000">
              <a:off x="11047540" y="3358999"/>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Arrow: Right 263">
              <a:extLst>
                <a:ext uri="{FF2B5EF4-FFF2-40B4-BE49-F238E27FC236}">
                  <a16:creationId xmlns:a16="http://schemas.microsoft.com/office/drawing/2014/main" id="{EFE6A278-8E14-D09C-41E1-E5EC698A15D4}"/>
                </a:ext>
              </a:extLst>
            </p:cNvPr>
            <p:cNvSpPr/>
            <p:nvPr/>
          </p:nvSpPr>
          <p:spPr>
            <a:xfrm rot="5400000">
              <a:off x="10760131" y="4496955"/>
              <a:ext cx="152971" cy="198811"/>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Arrow: Right 264">
              <a:extLst>
                <a:ext uri="{FF2B5EF4-FFF2-40B4-BE49-F238E27FC236}">
                  <a16:creationId xmlns:a16="http://schemas.microsoft.com/office/drawing/2014/main" id="{E614E44D-E2AE-56E2-8DE2-579705C4B171}"/>
                </a:ext>
              </a:extLst>
            </p:cNvPr>
            <p:cNvSpPr/>
            <p:nvPr/>
          </p:nvSpPr>
          <p:spPr>
            <a:xfrm rot="5400000">
              <a:off x="11064224" y="5735164"/>
              <a:ext cx="129686"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6" name="Group 265">
              <a:extLst>
                <a:ext uri="{FF2B5EF4-FFF2-40B4-BE49-F238E27FC236}">
                  <a16:creationId xmlns:a16="http://schemas.microsoft.com/office/drawing/2014/main" id="{5088B785-FD23-F81D-20BE-7FFAA5B2A1B0}"/>
                </a:ext>
              </a:extLst>
            </p:cNvPr>
            <p:cNvGrpSpPr/>
            <p:nvPr/>
          </p:nvGrpSpPr>
          <p:grpSpPr>
            <a:xfrm>
              <a:off x="10423721" y="4642571"/>
              <a:ext cx="1410693" cy="507411"/>
              <a:chOff x="153675" y="4647854"/>
              <a:chExt cx="1410693" cy="507411"/>
            </a:xfrm>
          </p:grpSpPr>
          <p:sp>
            <p:nvSpPr>
              <p:cNvPr id="267" name="Rectangle 266">
                <a:extLst>
                  <a:ext uri="{FF2B5EF4-FFF2-40B4-BE49-F238E27FC236}">
                    <a16:creationId xmlns:a16="http://schemas.microsoft.com/office/drawing/2014/main" id="{BF0CB111-C243-8F85-2E12-EE106F4CFD72}"/>
                  </a:ext>
                </a:extLst>
              </p:cNvPr>
              <p:cNvSpPr/>
              <p:nvPr/>
            </p:nvSpPr>
            <p:spPr>
              <a:xfrm>
                <a:off x="297489" y="4695928"/>
                <a:ext cx="1089727" cy="24516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8" name="TextBox 267">
                <a:extLst>
                  <a:ext uri="{FF2B5EF4-FFF2-40B4-BE49-F238E27FC236}">
                    <a16:creationId xmlns:a16="http://schemas.microsoft.com/office/drawing/2014/main" id="{21770280-2610-C26F-5155-1EED4BEC46B0}"/>
                  </a:ext>
                </a:extLst>
              </p:cNvPr>
              <p:cNvSpPr txBox="1"/>
              <p:nvPr/>
            </p:nvSpPr>
            <p:spPr>
              <a:xfrm>
                <a:off x="153675" y="4647854"/>
                <a:ext cx="1410693" cy="338554"/>
              </a:xfrm>
              <a:prstGeom prst="rect">
                <a:avLst/>
              </a:prstGeom>
              <a:noFill/>
            </p:spPr>
            <p:txBody>
              <a:bodyPr wrap="square" rtlCol="0">
                <a:spAutoFit/>
              </a:bodyPr>
              <a:lstStyle/>
              <a:p>
                <a:pPr algn="ctr"/>
                <a:r>
                  <a:rPr lang="en-US" sz="1600" b="1" dirty="0"/>
                  <a:t>Integration</a:t>
                </a:r>
              </a:p>
            </p:txBody>
          </p:sp>
          <p:sp>
            <p:nvSpPr>
              <p:cNvPr id="269" name="TextBox 268">
                <a:extLst>
                  <a:ext uri="{FF2B5EF4-FFF2-40B4-BE49-F238E27FC236}">
                    <a16:creationId xmlns:a16="http://schemas.microsoft.com/office/drawing/2014/main" id="{921F555E-109F-82C3-3F72-472A1A8381B8}"/>
                  </a:ext>
                </a:extLst>
              </p:cNvPr>
              <p:cNvSpPr txBox="1"/>
              <p:nvPr/>
            </p:nvSpPr>
            <p:spPr>
              <a:xfrm>
                <a:off x="202829" y="4878266"/>
                <a:ext cx="1279047" cy="276999"/>
              </a:xfrm>
              <a:prstGeom prst="rect">
                <a:avLst/>
              </a:prstGeom>
              <a:noFill/>
            </p:spPr>
            <p:txBody>
              <a:bodyPr wrap="square">
                <a:spAutoFit/>
              </a:bodyPr>
              <a:lstStyle/>
              <a:p>
                <a:pPr algn="ctr"/>
                <a:r>
                  <a:rPr lang="en-US" sz="1200" i="1" dirty="0" err="1"/>
                  <a:t>IntegrateLayers</a:t>
                </a:r>
                <a:r>
                  <a:rPr lang="en-US" sz="1200" i="1" dirty="0"/>
                  <a:t>() </a:t>
                </a:r>
              </a:p>
            </p:txBody>
          </p:sp>
        </p:grpSp>
        <p:sp>
          <p:nvSpPr>
            <p:cNvPr id="270" name="Arrow: Right 269">
              <a:extLst>
                <a:ext uri="{FF2B5EF4-FFF2-40B4-BE49-F238E27FC236}">
                  <a16:creationId xmlns:a16="http://schemas.microsoft.com/office/drawing/2014/main" id="{C151446C-C9BD-18BF-3D90-894385D8D3A8}"/>
                </a:ext>
              </a:extLst>
            </p:cNvPr>
            <p:cNvSpPr/>
            <p:nvPr/>
          </p:nvSpPr>
          <p:spPr>
            <a:xfrm rot="5400000">
              <a:off x="11052582" y="5003656"/>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Arrow: Right 270">
              <a:extLst>
                <a:ext uri="{FF2B5EF4-FFF2-40B4-BE49-F238E27FC236}">
                  <a16:creationId xmlns:a16="http://schemas.microsoft.com/office/drawing/2014/main" id="{33C73353-06E8-31CD-14E2-AF7520D5068C}"/>
                </a:ext>
              </a:extLst>
            </p:cNvPr>
            <p:cNvSpPr/>
            <p:nvPr/>
          </p:nvSpPr>
          <p:spPr>
            <a:xfrm rot="5400000">
              <a:off x="11048333" y="4479858"/>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Arrow: Right 271">
              <a:extLst>
                <a:ext uri="{FF2B5EF4-FFF2-40B4-BE49-F238E27FC236}">
                  <a16:creationId xmlns:a16="http://schemas.microsoft.com/office/drawing/2014/main" id="{B62E212C-5C6F-36AA-FAFF-FE50A80520D8}"/>
                </a:ext>
              </a:extLst>
            </p:cNvPr>
            <p:cNvSpPr/>
            <p:nvPr/>
          </p:nvSpPr>
          <p:spPr>
            <a:xfrm rot="5400000">
              <a:off x="11374509" y="4479858"/>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TextBox 272">
              <a:extLst>
                <a:ext uri="{FF2B5EF4-FFF2-40B4-BE49-F238E27FC236}">
                  <a16:creationId xmlns:a16="http://schemas.microsoft.com/office/drawing/2014/main" id="{30E5B84B-8B35-0CA6-3496-C3706505F6D4}"/>
                </a:ext>
              </a:extLst>
            </p:cNvPr>
            <p:cNvSpPr txBox="1"/>
            <p:nvPr/>
          </p:nvSpPr>
          <p:spPr>
            <a:xfrm>
              <a:off x="10541650" y="470508"/>
              <a:ext cx="1107226" cy="369332"/>
            </a:xfrm>
            <a:prstGeom prst="rect">
              <a:avLst/>
            </a:prstGeom>
            <a:solidFill>
              <a:schemeClr val="accent5">
                <a:lumMod val="20000"/>
                <a:lumOff val="80000"/>
              </a:schemeClr>
            </a:solidFill>
            <a:ln>
              <a:solidFill>
                <a:schemeClr val="tx1"/>
              </a:solidFill>
            </a:ln>
          </p:spPr>
          <p:txBody>
            <a:bodyPr wrap="none" rtlCol="0">
              <a:spAutoFit/>
            </a:bodyPr>
            <a:lstStyle/>
            <a:p>
              <a:r>
                <a:rPr lang="en-US" b="1" dirty="0"/>
                <a:t>Seurat V5</a:t>
              </a:r>
            </a:p>
          </p:txBody>
        </p:sp>
      </p:grpSp>
      <p:grpSp>
        <p:nvGrpSpPr>
          <p:cNvPr id="284" name="Group 283">
            <a:extLst>
              <a:ext uri="{FF2B5EF4-FFF2-40B4-BE49-F238E27FC236}">
                <a16:creationId xmlns:a16="http://schemas.microsoft.com/office/drawing/2014/main" id="{E6B0D054-22FC-0CEE-B7D8-3640E978A3F9}"/>
              </a:ext>
            </a:extLst>
          </p:cNvPr>
          <p:cNvGrpSpPr/>
          <p:nvPr/>
        </p:nvGrpSpPr>
        <p:grpSpPr>
          <a:xfrm>
            <a:off x="2606153" y="499624"/>
            <a:ext cx="7446315" cy="6286533"/>
            <a:chOff x="2606153" y="499624"/>
            <a:chExt cx="7446315" cy="6286533"/>
          </a:xfrm>
        </p:grpSpPr>
        <p:grpSp>
          <p:nvGrpSpPr>
            <p:cNvPr id="51" name="Group 50">
              <a:extLst>
                <a:ext uri="{FF2B5EF4-FFF2-40B4-BE49-F238E27FC236}">
                  <a16:creationId xmlns:a16="http://schemas.microsoft.com/office/drawing/2014/main" id="{28AB0DC3-E8FC-C31B-35DC-40F6C29D99EB}"/>
                </a:ext>
              </a:extLst>
            </p:cNvPr>
            <p:cNvGrpSpPr/>
            <p:nvPr/>
          </p:nvGrpSpPr>
          <p:grpSpPr>
            <a:xfrm>
              <a:off x="4467134" y="6058554"/>
              <a:ext cx="1410693" cy="638712"/>
              <a:chOff x="105943" y="5254920"/>
              <a:chExt cx="1410693" cy="638712"/>
            </a:xfrm>
          </p:grpSpPr>
          <p:sp>
            <p:nvSpPr>
              <p:cNvPr id="52" name="Rectangle 51">
                <a:extLst>
                  <a:ext uri="{FF2B5EF4-FFF2-40B4-BE49-F238E27FC236}">
                    <a16:creationId xmlns:a16="http://schemas.microsoft.com/office/drawing/2014/main" id="{918816A2-CA65-E004-BC40-4CE2E6B14749}"/>
                  </a:ext>
                </a:extLst>
              </p:cNvPr>
              <p:cNvSpPr/>
              <p:nvPr/>
            </p:nvSpPr>
            <p:spPr>
              <a:xfrm>
                <a:off x="297489" y="5303690"/>
                <a:ext cx="1089727" cy="2398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TextBox 52">
                <a:extLst>
                  <a:ext uri="{FF2B5EF4-FFF2-40B4-BE49-F238E27FC236}">
                    <a16:creationId xmlns:a16="http://schemas.microsoft.com/office/drawing/2014/main" id="{C6777073-5A89-5036-B0CC-935996A78012}"/>
                  </a:ext>
                </a:extLst>
              </p:cNvPr>
              <p:cNvSpPr txBox="1"/>
              <p:nvPr/>
            </p:nvSpPr>
            <p:spPr>
              <a:xfrm>
                <a:off x="105943" y="5254920"/>
                <a:ext cx="1410693" cy="338554"/>
              </a:xfrm>
              <a:prstGeom prst="rect">
                <a:avLst/>
              </a:prstGeom>
              <a:noFill/>
            </p:spPr>
            <p:txBody>
              <a:bodyPr wrap="square" rtlCol="0">
                <a:spAutoFit/>
              </a:bodyPr>
              <a:lstStyle/>
              <a:p>
                <a:pPr algn="ctr"/>
                <a:r>
                  <a:rPr lang="en-US" sz="1600" b="1" dirty="0"/>
                  <a:t>Clustering</a:t>
                </a:r>
              </a:p>
            </p:txBody>
          </p:sp>
          <p:sp>
            <p:nvSpPr>
              <p:cNvPr id="54" name="TextBox 53">
                <a:extLst>
                  <a:ext uri="{FF2B5EF4-FFF2-40B4-BE49-F238E27FC236}">
                    <a16:creationId xmlns:a16="http://schemas.microsoft.com/office/drawing/2014/main" id="{0098BF77-3BAE-0B7A-836C-827D744B0D07}"/>
                  </a:ext>
                </a:extLst>
              </p:cNvPr>
              <p:cNvSpPr txBox="1"/>
              <p:nvPr/>
            </p:nvSpPr>
            <p:spPr>
              <a:xfrm>
                <a:off x="208654" y="5407986"/>
                <a:ext cx="1267397" cy="485646"/>
              </a:xfrm>
              <a:prstGeom prst="rect">
                <a:avLst/>
              </a:prstGeom>
              <a:noFill/>
            </p:spPr>
            <p:txBody>
              <a:bodyPr wrap="square">
                <a:spAutoFit/>
              </a:bodyPr>
              <a:lstStyle/>
              <a:p>
                <a:pPr algn="ctr">
                  <a:lnSpc>
                    <a:spcPts val="1000"/>
                  </a:lnSpc>
                </a:pPr>
                <a:r>
                  <a:rPr lang="en-US" sz="1200" i="1" dirty="0"/>
                  <a:t> </a:t>
                </a:r>
                <a:r>
                  <a:rPr lang="en-US" sz="1200" i="1" dirty="0" err="1"/>
                  <a:t>FindNeighbors</a:t>
                </a:r>
                <a:r>
                  <a:rPr lang="en-US" sz="1200" i="1" dirty="0"/>
                  <a:t>(),</a:t>
                </a:r>
                <a:r>
                  <a:rPr lang="en-US" sz="1200" i="1" dirty="0" err="1"/>
                  <a:t>FindClusters</a:t>
                </a:r>
                <a:r>
                  <a:rPr lang="en-US" sz="1200" i="1" dirty="0"/>
                  <a:t>()</a:t>
                </a:r>
              </a:p>
            </p:txBody>
          </p:sp>
        </p:grpSp>
        <p:grpSp>
          <p:nvGrpSpPr>
            <p:cNvPr id="55" name="Group 54">
              <a:extLst>
                <a:ext uri="{FF2B5EF4-FFF2-40B4-BE49-F238E27FC236}">
                  <a16:creationId xmlns:a16="http://schemas.microsoft.com/office/drawing/2014/main" id="{B814D036-F9F2-08C2-BAB8-08910ABF578B}"/>
                </a:ext>
              </a:extLst>
            </p:cNvPr>
            <p:cNvGrpSpPr/>
            <p:nvPr/>
          </p:nvGrpSpPr>
          <p:grpSpPr>
            <a:xfrm>
              <a:off x="5877314" y="5918749"/>
              <a:ext cx="1791785" cy="867408"/>
              <a:chOff x="-53540" y="6027627"/>
              <a:chExt cx="1791785" cy="867408"/>
            </a:xfrm>
          </p:grpSpPr>
          <p:sp>
            <p:nvSpPr>
              <p:cNvPr id="56" name="TextBox 55">
                <a:extLst>
                  <a:ext uri="{FF2B5EF4-FFF2-40B4-BE49-F238E27FC236}">
                    <a16:creationId xmlns:a16="http://schemas.microsoft.com/office/drawing/2014/main" id="{6888F04C-63B9-13C7-1088-A0B8BD55BF00}"/>
                  </a:ext>
                </a:extLst>
              </p:cNvPr>
              <p:cNvSpPr txBox="1"/>
              <p:nvPr/>
            </p:nvSpPr>
            <p:spPr>
              <a:xfrm>
                <a:off x="-53540" y="6618036"/>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sp>
            <p:nvSpPr>
              <p:cNvPr id="57" name="Rectangle 56">
                <a:extLst>
                  <a:ext uri="{FF2B5EF4-FFF2-40B4-BE49-F238E27FC236}">
                    <a16:creationId xmlns:a16="http://schemas.microsoft.com/office/drawing/2014/main" id="{3CEF595B-5F6E-37B0-90A3-336539E6E3D0}"/>
                  </a:ext>
                </a:extLst>
              </p:cNvPr>
              <p:cNvSpPr/>
              <p:nvPr/>
            </p:nvSpPr>
            <p:spPr>
              <a:xfrm>
                <a:off x="289902" y="6032340"/>
                <a:ext cx="1104900" cy="6324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58" name="TextBox 57">
                <a:extLst>
                  <a:ext uri="{FF2B5EF4-FFF2-40B4-BE49-F238E27FC236}">
                    <a16:creationId xmlns:a16="http://schemas.microsoft.com/office/drawing/2014/main" id="{EAD9149D-8CE3-4A10-E19A-4E5C0B99AEFE}"/>
                  </a:ext>
                </a:extLst>
              </p:cNvPr>
              <p:cNvSpPr txBox="1"/>
              <p:nvPr/>
            </p:nvSpPr>
            <p:spPr>
              <a:xfrm>
                <a:off x="137006" y="6027627"/>
                <a:ext cx="1410693" cy="675441"/>
              </a:xfrm>
              <a:prstGeom prst="rect">
                <a:avLst/>
              </a:prstGeom>
              <a:noFill/>
            </p:spPr>
            <p:txBody>
              <a:bodyPr wrap="square" rtlCol="0">
                <a:spAutoFit/>
              </a:bodyPr>
              <a:lstStyle/>
              <a:p>
                <a:pPr algn="ctr">
                  <a:lnSpc>
                    <a:spcPts val="1500"/>
                  </a:lnSpc>
                </a:pPr>
                <a:r>
                  <a:rPr lang="en-US" sz="1600" b="1" dirty="0"/>
                  <a:t>Nonlinear Dimension Reduction</a:t>
                </a:r>
              </a:p>
            </p:txBody>
          </p:sp>
        </p:grpSp>
        <p:grpSp>
          <p:nvGrpSpPr>
            <p:cNvPr id="72" name="Group 71">
              <a:extLst>
                <a:ext uri="{FF2B5EF4-FFF2-40B4-BE49-F238E27FC236}">
                  <a16:creationId xmlns:a16="http://schemas.microsoft.com/office/drawing/2014/main" id="{F7887D4C-9104-F49C-BE67-38137C5C7993}"/>
                </a:ext>
              </a:extLst>
            </p:cNvPr>
            <p:cNvGrpSpPr/>
            <p:nvPr/>
          </p:nvGrpSpPr>
          <p:grpSpPr>
            <a:xfrm>
              <a:off x="2606153" y="1093993"/>
              <a:ext cx="1842877" cy="3926431"/>
              <a:chOff x="2885553" y="629173"/>
              <a:chExt cx="1842877" cy="3926431"/>
            </a:xfrm>
          </p:grpSpPr>
          <p:grpSp>
            <p:nvGrpSpPr>
              <p:cNvPr id="21" name="Group 20">
                <a:extLst>
                  <a:ext uri="{FF2B5EF4-FFF2-40B4-BE49-F238E27FC236}">
                    <a16:creationId xmlns:a16="http://schemas.microsoft.com/office/drawing/2014/main" id="{DFD8C3B9-EBA6-D611-2C82-12463E1EF95A}"/>
                  </a:ext>
                </a:extLst>
              </p:cNvPr>
              <p:cNvGrpSpPr/>
              <p:nvPr/>
            </p:nvGrpSpPr>
            <p:grpSpPr>
              <a:xfrm>
                <a:off x="2905906" y="629173"/>
                <a:ext cx="1802171" cy="509230"/>
                <a:chOff x="-58733" y="576728"/>
                <a:chExt cx="1802171" cy="509230"/>
              </a:xfrm>
            </p:grpSpPr>
            <p:sp>
              <p:nvSpPr>
                <p:cNvPr id="22" name="Rectangle 21">
                  <a:extLst>
                    <a:ext uri="{FF2B5EF4-FFF2-40B4-BE49-F238E27FC236}">
                      <a16:creationId xmlns:a16="http://schemas.microsoft.com/office/drawing/2014/main" id="{8E5E37D7-A985-B879-E5D8-51216BD3FB86}"/>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4" name="TextBox 23">
                  <a:extLst>
                    <a:ext uri="{FF2B5EF4-FFF2-40B4-BE49-F238E27FC236}">
                      <a16:creationId xmlns:a16="http://schemas.microsoft.com/office/drawing/2014/main" id="{21DF0D0D-FD46-2D7D-BD61-76D14477247C}"/>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26" name="TextBox 25">
                  <a:extLst>
                    <a:ext uri="{FF2B5EF4-FFF2-40B4-BE49-F238E27FC236}">
                      <a16:creationId xmlns:a16="http://schemas.microsoft.com/office/drawing/2014/main" id="{1BCBEAEA-1091-9B7C-FE1B-28872ED38FF5}"/>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27" name="Arrow: Right 26">
                <a:extLst>
                  <a:ext uri="{FF2B5EF4-FFF2-40B4-BE49-F238E27FC236}">
                    <a16:creationId xmlns:a16="http://schemas.microsoft.com/office/drawing/2014/main" id="{BF5D3383-6862-922E-B62B-55050897092D}"/>
                  </a:ext>
                </a:extLst>
              </p:cNvPr>
              <p:cNvSpPr/>
              <p:nvPr/>
            </p:nvSpPr>
            <p:spPr>
              <a:xfrm rot="5400000">
                <a:off x="3744284" y="97263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35B085BC-D414-A84E-4F0A-66DF2F6BCBEF}"/>
                  </a:ext>
                </a:extLst>
              </p:cNvPr>
              <p:cNvGrpSpPr/>
              <p:nvPr/>
            </p:nvGrpSpPr>
            <p:grpSpPr>
              <a:xfrm>
                <a:off x="2885553" y="1247204"/>
                <a:ext cx="1842877" cy="467807"/>
                <a:chOff x="-79086" y="1165285"/>
                <a:chExt cx="1842877" cy="467807"/>
              </a:xfrm>
            </p:grpSpPr>
            <p:sp>
              <p:nvSpPr>
                <p:cNvPr id="30" name="Rectangle 29">
                  <a:extLst>
                    <a:ext uri="{FF2B5EF4-FFF2-40B4-BE49-F238E27FC236}">
                      <a16:creationId xmlns:a16="http://schemas.microsoft.com/office/drawing/2014/main" id="{70E60FAE-2A4F-D6FF-C521-AF409EF98113}"/>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a:extLst>
                    <a:ext uri="{FF2B5EF4-FFF2-40B4-BE49-F238E27FC236}">
                      <a16:creationId xmlns:a16="http://schemas.microsoft.com/office/drawing/2014/main" id="{8F6DB0BB-5156-8593-F21F-C3341073F810}"/>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32" name="TextBox 31">
                  <a:extLst>
                    <a:ext uri="{FF2B5EF4-FFF2-40B4-BE49-F238E27FC236}">
                      <a16:creationId xmlns:a16="http://schemas.microsoft.com/office/drawing/2014/main" id="{EC0BAC5D-97E3-4FC0-6031-17D307C6BF3C}"/>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33" name="Group 32">
                <a:extLst>
                  <a:ext uri="{FF2B5EF4-FFF2-40B4-BE49-F238E27FC236}">
                    <a16:creationId xmlns:a16="http://schemas.microsoft.com/office/drawing/2014/main" id="{25309D36-50A9-65DE-954C-206F5BCFE11C}"/>
                  </a:ext>
                </a:extLst>
              </p:cNvPr>
              <p:cNvGrpSpPr/>
              <p:nvPr/>
            </p:nvGrpSpPr>
            <p:grpSpPr>
              <a:xfrm>
                <a:off x="3285958" y="1786751"/>
                <a:ext cx="1042066" cy="515839"/>
                <a:chOff x="306971" y="1673082"/>
                <a:chExt cx="1042066" cy="515839"/>
              </a:xfrm>
            </p:grpSpPr>
            <p:sp>
              <p:nvSpPr>
                <p:cNvPr id="34" name="Rectangle 33">
                  <a:extLst>
                    <a:ext uri="{FF2B5EF4-FFF2-40B4-BE49-F238E27FC236}">
                      <a16:creationId xmlns:a16="http://schemas.microsoft.com/office/drawing/2014/main" id="{0425EA9E-0C14-D6F3-D675-A68EE4614D25}"/>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35" name="TextBox 34">
                  <a:extLst>
                    <a:ext uri="{FF2B5EF4-FFF2-40B4-BE49-F238E27FC236}">
                      <a16:creationId xmlns:a16="http://schemas.microsoft.com/office/drawing/2014/main" id="{4745BC46-5A42-EA8B-6644-22C212B7B18B}"/>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36" name="TextBox 35">
                  <a:extLst>
                    <a:ext uri="{FF2B5EF4-FFF2-40B4-BE49-F238E27FC236}">
                      <a16:creationId xmlns:a16="http://schemas.microsoft.com/office/drawing/2014/main" id="{505B859A-22A6-28DD-4FF2-A7D79C8D2B56}"/>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37" name="Group 36">
                <a:extLst>
                  <a:ext uri="{FF2B5EF4-FFF2-40B4-BE49-F238E27FC236}">
                    <a16:creationId xmlns:a16="http://schemas.microsoft.com/office/drawing/2014/main" id="{EE76F647-C507-DA15-022D-46A6282B3F70}"/>
                  </a:ext>
                </a:extLst>
              </p:cNvPr>
              <p:cNvGrpSpPr/>
              <p:nvPr/>
            </p:nvGrpSpPr>
            <p:grpSpPr>
              <a:xfrm>
                <a:off x="2994949" y="2355979"/>
                <a:ext cx="1624084" cy="649813"/>
                <a:chOff x="46979" y="2267710"/>
                <a:chExt cx="1624084" cy="649813"/>
              </a:xfrm>
            </p:grpSpPr>
            <p:sp>
              <p:nvSpPr>
                <p:cNvPr id="38" name="Rectangle 37">
                  <a:extLst>
                    <a:ext uri="{FF2B5EF4-FFF2-40B4-BE49-F238E27FC236}">
                      <a16:creationId xmlns:a16="http://schemas.microsoft.com/office/drawing/2014/main" id="{7996F28E-EB98-D1B6-DBFF-3D17C7D5A9BD}"/>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0C4ADAF8-F485-89D2-C104-A86F60C1A1B6}"/>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41" name="TextBox 40">
                  <a:extLst>
                    <a:ext uri="{FF2B5EF4-FFF2-40B4-BE49-F238E27FC236}">
                      <a16:creationId xmlns:a16="http://schemas.microsoft.com/office/drawing/2014/main" id="{24520C9E-ACC9-868D-972A-0C2F38890966}"/>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43" name="Group 42">
                <a:extLst>
                  <a:ext uri="{FF2B5EF4-FFF2-40B4-BE49-F238E27FC236}">
                    <a16:creationId xmlns:a16="http://schemas.microsoft.com/office/drawing/2014/main" id="{D4DC1DD8-23D6-A843-686B-C11FAC605AA3}"/>
                  </a:ext>
                </a:extLst>
              </p:cNvPr>
              <p:cNvGrpSpPr/>
              <p:nvPr/>
            </p:nvGrpSpPr>
            <p:grpSpPr>
              <a:xfrm>
                <a:off x="3232121" y="3056149"/>
                <a:ext cx="1149740" cy="530821"/>
                <a:chOff x="245062" y="2961530"/>
                <a:chExt cx="1149740" cy="530821"/>
              </a:xfrm>
            </p:grpSpPr>
            <p:sp>
              <p:nvSpPr>
                <p:cNvPr id="44" name="Rectangle 43">
                  <a:extLst>
                    <a:ext uri="{FF2B5EF4-FFF2-40B4-BE49-F238E27FC236}">
                      <a16:creationId xmlns:a16="http://schemas.microsoft.com/office/drawing/2014/main" id="{88CB2492-B7FB-F23D-DAA2-940D8FC4C46F}"/>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2F71B011-371A-06A4-EC0F-855E52F476FC}"/>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46" name="TextBox 45">
                  <a:extLst>
                    <a:ext uri="{FF2B5EF4-FFF2-40B4-BE49-F238E27FC236}">
                      <a16:creationId xmlns:a16="http://schemas.microsoft.com/office/drawing/2014/main" id="{E6E16303-3CE2-95BB-5FFF-B30A7C48E081}"/>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47" name="Group 46">
                <a:extLst>
                  <a:ext uri="{FF2B5EF4-FFF2-40B4-BE49-F238E27FC236}">
                    <a16:creationId xmlns:a16="http://schemas.microsoft.com/office/drawing/2014/main" id="{82B51A19-A828-FFE8-11D8-D4EE18F7BBD9}"/>
                  </a:ext>
                </a:extLst>
              </p:cNvPr>
              <p:cNvGrpSpPr/>
              <p:nvPr/>
            </p:nvGrpSpPr>
            <p:grpSpPr>
              <a:xfrm>
                <a:off x="2921942" y="3697243"/>
                <a:ext cx="1770098" cy="858361"/>
                <a:chOff x="-42697" y="3662050"/>
                <a:chExt cx="1770098" cy="858361"/>
              </a:xfrm>
            </p:grpSpPr>
            <p:sp>
              <p:nvSpPr>
                <p:cNvPr id="48" name="Rectangle 47">
                  <a:extLst>
                    <a:ext uri="{FF2B5EF4-FFF2-40B4-BE49-F238E27FC236}">
                      <a16:creationId xmlns:a16="http://schemas.microsoft.com/office/drawing/2014/main" id="{CE40D4C7-6289-285B-5D25-DBA1B4C03CC2}"/>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49" name="TextBox 48">
                  <a:extLst>
                    <a:ext uri="{FF2B5EF4-FFF2-40B4-BE49-F238E27FC236}">
                      <a16:creationId xmlns:a16="http://schemas.microsoft.com/office/drawing/2014/main" id="{195DBE2E-5608-7DE4-5F07-0BB13970423D}"/>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50" name="TextBox 49">
                  <a:extLst>
                    <a:ext uri="{FF2B5EF4-FFF2-40B4-BE49-F238E27FC236}">
                      <a16:creationId xmlns:a16="http://schemas.microsoft.com/office/drawing/2014/main" id="{114D878B-5806-2FC6-66E3-2B09E5868B25}"/>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sp>
            <p:nvSpPr>
              <p:cNvPr id="59" name="Arrow: Right 58">
                <a:extLst>
                  <a:ext uri="{FF2B5EF4-FFF2-40B4-BE49-F238E27FC236}">
                    <a16:creationId xmlns:a16="http://schemas.microsoft.com/office/drawing/2014/main" id="{1F36A9AD-D3C5-D089-ACDC-60BB87692C78}"/>
                  </a:ext>
                </a:extLst>
              </p:cNvPr>
              <p:cNvSpPr/>
              <p:nvPr/>
            </p:nvSpPr>
            <p:spPr>
              <a:xfrm rot="5400000">
                <a:off x="3738729" y="155568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row: Right 59">
                <a:extLst>
                  <a:ext uri="{FF2B5EF4-FFF2-40B4-BE49-F238E27FC236}">
                    <a16:creationId xmlns:a16="http://schemas.microsoft.com/office/drawing/2014/main" id="{3B59097B-C065-DFB5-B37C-1BAABFFE0D47}"/>
                  </a:ext>
                </a:extLst>
              </p:cNvPr>
              <p:cNvSpPr/>
              <p:nvPr/>
            </p:nvSpPr>
            <p:spPr>
              <a:xfrm rot="5400000">
                <a:off x="3749557" y="2113565"/>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row: Right 60">
                <a:extLst>
                  <a:ext uri="{FF2B5EF4-FFF2-40B4-BE49-F238E27FC236}">
                    <a16:creationId xmlns:a16="http://schemas.microsoft.com/office/drawing/2014/main" id="{819223E6-A375-4EA9-6A2A-AE2A299C15DC}"/>
                  </a:ext>
                </a:extLst>
              </p:cNvPr>
              <p:cNvSpPr/>
              <p:nvPr/>
            </p:nvSpPr>
            <p:spPr>
              <a:xfrm rot="5400000">
                <a:off x="3754089" y="2828849"/>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Arrow: Right 61">
                <a:extLst>
                  <a:ext uri="{FF2B5EF4-FFF2-40B4-BE49-F238E27FC236}">
                    <a16:creationId xmlns:a16="http://schemas.microsoft.com/office/drawing/2014/main" id="{13D6D5A5-8CBB-830F-8B01-5AF1CC7B5B19}"/>
                  </a:ext>
                </a:extLst>
              </p:cNvPr>
              <p:cNvSpPr/>
              <p:nvPr/>
            </p:nvSpPr>
            <p:spPr>
              <a:xfrm rot="5400000">
                <a:off x="3747241" y="3421436"/>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8B958091-2D25-30CC-50FC-B0C59E76B514}"/>
                </a:ext>
              </a:extLst>
            </p:cNvPr>
            <p:cNvGrpSpPr/>
            <p:nvPr/>
          </p:nvGrpSpPr>
          <p:grpSpPr>
            <a:xfrm>
              <a:off x="4502384" y="5438588"/>
              <a:ext cx="1410693" cy="507411"/>
              <a:chOff x="153675" y="4647854"/>
              <a:chExt cx="1410693" cy="507411"/>
            </a:xfrm>
          </p:grpSpPr>
          <p:sp>
            <p:nvSpPr>
              <p:cNvPr id="66" name="Rectangle 65">
                <a:extLst>
                  <a:ext uri="{FF2B5EF4-FFF2-40B4-BE49-F238E27FC236}">
                    <a16:creationId xmlns:a16="http://schemas.microsoft.com/office/drawing/2014/main" id="{2591D4EA-A787-E712-A3CF-69A38B589849}"/>
                  </a:ext>
                </a:extLst>
              </p:cNvPr>
              <p:cNvSpPr/>
              <p:nvPr/>
            </p:nvSpPr>
            <p:spPr>
              <a:xfrm>
                <a:off x="297489" y="4695928"/>
                <a:ext cx="1089727" cy="24516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TextBox 66">
                <a:extLst>
                  <a:ext uri="{FF2B5EF4-FFF2-40B4-BE49-F238E27FC236}">
                    <a16:creationId xmlns:a16="http://schemas.microsoft.com/office/drawing/2014/main" id="{84F0D819-B930-F988-27D5-C4A538EA8671}"/>
                  </a:ext>
                </a:extLst>
              </p:cNvPr>
              <p:cNvSpPr txBox="1"/>
              <p:nvPr/>
            </p:nvSpPr>
            <p:spPr>
              <a:xfrm>
                <a:off x="153675" y="4647854"/>
                <a:ext cx="1410693" cy="338554"/>
              </a:xfrm>
              <a:prstGeom prst="rect">
                <a:avLst/>
              </a:prstGeom>
              <a:noFill/>
            </p:spPr>
            <p:txBody>
              <a:bodyPr wrap="square" rtlCol="0">
                <a:spAutoFit/>
              </a:bodyPr>
              <a:lstStyle/>
              <a:p>
                <a:pPr algn="ctr"/>
                <a:r>
                  <a:rPr lang="en-US" sz="1600" b="1" dirty="0"/>
                  <a:t>Integration</a:t>
                </a:r>
              </a:p>
            </p:txBody>
          </p:sp>
          <p:sp>
            <p:nvSpPr>
              <p:cNvPr id="68" name="TextBox 67">
                <a:extLst>
                  <a:ext uri="{FF2B5EF4-FFF2-40B4-BE49-F238E27FC236}">
                    <a16:creationId xmlns:a16="http://schemas.microsoft.com/office/drawing/2014/main" id="{4AFC7270-0D55-DEEF-3577-FD1BA2CC9C75}"/>
                  </a:ext>
                </a:extLst>
              </p:cNvPr>
              <p:cNvSpPr txBox="1"/>
              <p:nvPr/>
            </p:nvSpPr>
            <p:spPr>
              <a:xfrm>
                <a:off x="202829" y="4878266"/>
                <a:ext cx="1279047" cy="276999"/>
              </a:xfrm>
              <a:prstGeom prst="rect">
                <a:avLst/>
              </a:prstGeom>
              <a:noFill/>
            </p:spPr>
            <p:txBody>
              <a:bodyPr wrap="square">
                <a:spAutoFit/>
              </a:bodyPr>
              <a:lstStyle/>
              <a:p>
                <a:pPr algn="ctr"/>
                <a:r>
                  <a:rPr lang="en-US" sz="1200" i="1" dirty="0" err="1"/>
                  <a:t>IntegrateLayers</a:t>
                </a:r>
                <a:r>
                  <a:rPr lang="en-US" sz="1200" i="1" dirty="0"/>
                  <a:t>() </a:t>
                </a:r>
              </a:p>
            </p:txBody>
          </p:sp>
        </p:grpSp>
        <p:sp>
          <p:nvSpPr>
            <p:cNvPr id="69" name="Arrow: Right 68">
              <a:extLst>
                <a:ext uri="{FF2B5EF4-FFF2-40B4-BE49-F238E27FC236}">
                  <a16:creationId xmlns:a16="http://schemas.microsoft.com/office/drawing/2014/main" id="{40417774-82F2-DD89-7320-C0C3804FB864}"/>
                </a:ext>
              </a:extLst>
            </p:cNvPr>
            <p:cNvSpPr/>
            <p:nvPr/>
          </p:nvSpPr>
          <p:spPr>
            <a:xfrm rot="5400000">
              <a:off x="4987151" y="5017785"/>
              <a:ext cx="40509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Arrow: Right 69">
              <a:extLst>
                <a:ext uri="{FF2B5EF4-FFF2-40B4-BE49-F238E27FC236}">
                  <a16:creationId xmlns:a16="http://schemas.microsoft.com/office/drawing/2014/main" id="{D1BC63AC-09FF-1264-96DE-67D183E5F680}"/>
                </a:ext>
              </a:extLst>
            </p:cNvPr>
            <p:cNvSpPr/>
            <p:nvPr/>
          </p:nvSpPr>
          <p:spPr>
            <a:xfrm rot="5400000">
              <a:off x="5095190" y="5881817"/>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08843B5C-FD18-B550-5271-B4BAF0B63491}"/>
                </a:ext>
              </a:extLst>
            </p:cNvPr>
            <p:cNvGrpSpPr/>
            <p:nvPr/>
          </p:nvGrpSpPr>
          <p:grpSpPr>
            <a:xfrm>
              <a:off x="4298017" y="1080152"/>
              <a:ext cx="1842877" cy="3926431"/>
              <a:chOff x="2885553" y="629173"/>
              <a:chExt cx="1842877" cy="3926431"/>
            </a:xfrm>
          </p:grpSpPr>
          <p:grpSp>
            <p:nvGrpSpPr>
              <p:cNvPr id="74" name="Group 73">
                <a:extLst>
                  <a:ext uri="{FF2B5EF4-FFF2-40B4-BE49-F238E27FC236}">
                    <a16:creationId xmlns:a16="http://schemas.microsoft.com/office/drawing/2014/main" id="{FB26983A-06B2-9909-057E-13CA5533D993}"/>
                  </a:ext>
                </a:extLst>
              </p:cNvPr>
              <p:cNvGrpSpPr/>
              <p:nvPr/>
            </p:nvGrpSpPr>
            <p:grpSpPr>
              <a:xfrm>
                <a:off x="2905906" y="629173"/>
                <a:ext cx="1802171" cy="509230"/>
                <a:chOff x="-58733" y="576728"/>
                <a:chExt cx="1802171" cy="509230"/>
              </a:xfrm>
            </p:grpSpPr>
            <p:sp>
              <p:nvSpPr>
                <p:cNvPr id="100" name="Rectangle 99">
                  <a:extLst>
                    <a:ext uri="{FF2B5EF4-FFF2-40B4-BE49-F238E27FC236}">
                      <a16:creationId xmlns:a16="http://schemas.microsoft.com/office/drawing/2014/main" id="{E424F49F-F151-508E-F6D4-D99981A5E842}"/>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01" name="TextBox 100">
                  <a:extLst>
                    <a:ext uri="{FF2B5EF4-FFF2-40B4-BE49-F238E27FC236}">
                      <a16:creationId xmlns:a16="http://schemas.microsoft.com/office/drawing/2014/main" id="{1640C39B-3A3B-A7CC-FD9A-D52E81E606D7}"/>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102" name="TextBox 101">
                  <a:extLst>
                    <a:ext uri="{FF2B5EF4-FFF2-40B4-BE49-F238E27FC236}">
                      <a16:creationId xmlns:a16="http://schemas.microsoft.com/office/drawing/2014/main" id="{AD4AE208-B37F-A705-68C2-E3D8220BA6DB}"/>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75" name="Arrow: Right 74">
                <a:extLst>
                  <a:ext uri="{FF2B5EF4-FFF2-40B4-BE49-F238E27FC236}">
                    <a16:creationId xmlns:a16="http://schemas.microsoft.com/office/drawing/2014/main" id="{D297DD4E-B5A7-01A0-3238-AC3C8611D6BB}"/>
                  </a:ext>
                </a:extLst>
              </p:cNvPr>
              <p:cNvSpPr/>
              <p:nvPr/>
            </p:nvSpPr>
            <p:spPr>
              <a:xfrm rot="5400000">
                <a:off x="3744284" y="97263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28AAE295-B35A-AD4F-8132-23B3C59390AB}"/>
                  </a:ext>
                </a:extLst>
              </p:cNvPr>
              <p:cNvGrpSpPr/>
              <p:nvPr/>
            </p:nvGrpSpPr>
            <p:grpSpPr>
              <a:xfrm>
                <a:off x="2885553" y="1247204"/>
                <a:ext cx="1842877" cy="467807"/>
                <a:chOff x="-79086" y="1165285"/>
                <a:chExt cx="1842877" cy="467807"/>
              </a:xfrm>
            </p:grpSpPr>
            <p:sp>
              <p:nvSpPr>
                <p:cNvPr id="97" name="Rectangle 96">
                  <a:extLst>
                    <a:ext uri="{FF2B5EF4-FFF2-40B4-BE49-F238E27FC236}">
                      <a16:creationId xmlns:a16="http://schemas.microsoft.com/office/drawing/2014/main" id="{47CB409F-2139-2A3F-6CF2-F0A10433BBC1}"/>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8" name="TextBox 97">
                  <a:extLst>
                    <a:ext uri="{FF2B5EF4-FFF2-40B4-BE49-F238E27FC236}">
                      <a16:creationId xmlns:a16="http://schemas.microsoft.com/office/drawing/2014/main" id="{43CC4DB4-969F-BAA3-A3C5-08C481F5E983}"/>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99" name="TextBox 98">
                  <a:extLst>
                    <a:ext uri="{FF2B5EF4-FFF2-40B4-BE49-F238E27FC236}">
                      <a16:creationId xmlns:a16="http://schemas.microsoft.com/office/drawing/2014/main" id="{BD931906-100B-057E-41C3-06145ABBA1D4}"/>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77" name="Group 76">
                <a:extLst>
                  <a:ext uri="{FF2B5EF4-FFF2-40B4-BE49-F238E27FC236}">
                    <a16:creationId xmlns:a16="http://schemas.microsoft.com/office/drawing/2014/main" id="{2E006065-6F48-EBF1-B606-A9FBCD4C7F93}"/>
                  </a:ext>
                </a:extLst>
              </p:cNvPr>
              <p:cNvGrpSpPr/>
              <p:nvPr/>
            </p:nvGrpSpPr>
            <p:grpSpPr>
              <a:xfrm>
                <a:off x="3285958" y="1786751"/>
                <a:ext cx="1042066" cy="515839"/>
                <a:chOff x="306971" y="1673082"/>
                <a:chExt cx="1042066" cy="515839"/>
              </a:xfrm>
            </p:grpSpPr>
            <p:sp>
              <p:nvSpPr>
                <p:cNvPr id="94" name="Rectangle 93">
                  <a:extLst>
                    <a:ext uri="{FF2B5EF4-FFF2-40B4-BE49-F238E27FC236}">
                      <a16:creationId xmlns:a16="http://schemas.microsoft.com/office/drawing/2014/main" id="{08155C5A-DD12-5642-6BFF-69A92EA26DA8}"/>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95" name="TextBox 94">
                  <a:extLst>
                    <a:ext uri="{FF2B5EF4-FFF2-40B4-BE49-F238E27FC236}">
                      <a16:creationId xmlns:a16="http://schemas.microsoft.com/office/drawing/2014/main" id="{BD6A756D-4DDE-B7B3-92C9-986E67241E8A}"/>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96" name="TextBox 95">
                  <a:extLst>
                    <a:ext uri="{FF2B5EF4-FFF2-40B4-BE49-F238E27FC236}">
                      <a16:creationId xmlns:a16="http://schemas.microsoft.com/office/drawing/2014/main" id="{8C3638DB-CC63-BADD-3621-F5EF957327DA}"/>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78" name="Group 77">
                <a:extLst>
                  <a:ext uri="{FF2B5EF4-FFF2-40B4-BE49-F238E27FC236}">
                    <a16:creationId xmlns:a16="http://schemas.microsoft.com/office/drawing/2014/main" id="{C356652F-DB47-6053-8590-C81F0C907261}"/>
                  </a:ext>
                </a:extLst>
              </p:cNvPr>
              <p:cNvGrpSpPr/>
              <p:nvPr/>
            </p:nvGrpSpPr>
            <p:grpSpPr>
              <a:xfrm>
                <a:off x="2994949" y="2355979"/>
                <a:ext cx="1624084" cy="649813"/>
                <a:chOff x="46979" y="2267710"/>
                <a:chExt cx="1624084" cy="649813"/>
              </a:xfrm>
            </p:grpSpPr>
            <p:sp>
              <p:nvSpPr>
                <p:cNvPr id="91" name="Rectangle 90">
                  <a:extLst>
                    <a:ext uri="{FF2B5EF4-FFF2-40B4-BE49-F238E27FC236}">
                      <a16:creationId xmlns:a16="http://schemas.microsoft.com/office/drawing/2014/main" id="{75E4CB96-2197-588F-2127-64D921527202}"/>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2" name="TextBox 91">
                  <a:extLst>
                    <a:ext uri="{FF2B5EF4-FFF2-40B4-BE49-F238E27FC236}">
                      <a16:creationId xmlns:a16="http://schemas.microsoft.com/office/drawing/2014/main" id="{F4ACD53A-65A7-04CB-18E5-F26501274ACC}"/>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93" name="TextBox 92">
                  <a:extLst>
                    <a:ext uri="{FF2B5EF4-FFF2-40B4-BE49-F238E27FC236}">
                      <a16:creationId xmlns:a16="http://schemas.microsoft.com/office/drawing/2014/main" id="{962B372E-1E53-ADA3-8358-3F434B6D0ECF}"/>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79" name="Group 78">
                <a:extLst>
                  <a:ext uri="{FF2B5EF4-FFF2-40B4-BE49-F238E27FC236}">
                    <a16:creationId xmlns:a16="http://schemas.microsoft.com/office/drawing/2014/main" id="{CAFB0E8E-006B-E434-65AF-76AD16474F80}"/>
                  </a:ext>
                </a:extLst>
              </p:cNvPr>
              <p:cNvGrpSpPr/>
              <p:nvPr/>
            </p:nvGrpSpPr>
            <p:grpSpPr>
              <a:xfrm>
                <a:off x="3232121" y="3056149"/>
                <a:ext cx="1149740" cy="530821"/>
                <a:chOff x="245062" y="2961530"/>
                <a:chExt cx="1149740" cy="530821"/>
              </a:xfrm>
            </p:grpSpPr>
            <p:sp>
              <p:nvSpPr>
                <p:cNvPr id="88" name="Rectangle 87">
                  <a:extLst>
                    <a:ext uri="{FF2B5EF4-FFF2-40B4-BE49-F238E27FC236}">
                      <a16:creationId xmlns:a16="http://schemas.microsoft.com/office/drawing/2014/main" id="{9C9EB13B-5FC2-7807-8952-6F896EE0E753}"/>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TextBox 88">
                  <a:extLst>
                    <a:ext uri="{FF2B5EF4-FFF2-40B4-BE49-F238E27FC236}">
                      <a16:creationId xmlns:a16="http://schemas.microsoft.com/office/drawing/2014/main" id="{640F15B6-36F1-BD10-4AD9-37052BA0DA61}"/>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90" name="TextBox 89">
                  <a:extLst>
                    <a:ext uri="{FF2B5EF4-FFF2-40B4-BE49-F238E27FC236}">
                      <a16:creationId xmlns:a16="http://schemas.microsoft.com/office/drawing/2014/main" id="{A62F646B-F2A4-06A5-ED65-B595BC0C2011}"/>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80" name="Group 79">
                <a:extLst>
                  <a:ext uri="{FF2B5EF4-FFF2-40B4-BE49-F238E27FC236}">
                    <a16:creationId xmlns:a16="http://schemas.microsoft.com/office/drawing/2014/main" id="{FEA3FAAA-E4EA-9289-6269-F9E391939D28}"/>
                  </a:ext>
                </a:extLst>
              </p:cNvPr>
              <p:cNvGrpSpPr/>
              <p:nvPr/>
            </p:nvGrpSpPr>
            <p:grpSpPr>
              <a:xfrm>
                <a:off x="2921942" y="3697243"/>
                <a:ext cx="1770098" cy="858361"/>
                <a:chOff x="-42697" y="3662050"/>
                <a:chExt cx="1770098" cy="858361"/>
              </a:xfrm>
            </p:grpSpPr>
            <p:sp>
              <p:nvSpPr>
                <p:cNvPr id="85" name="Rectangle 84">
                  <a:extLst>
                    <a:ext uri="{FF2B5EF4-FFF2-40B4-BE49-F238E27FC236}">
                      <a16:creationId xmlns:a16="http://schemas.microsoft.com/office/drawing/2014/main" id="{09DEFF07-626B-6C4E-E8E3-EDB5BD2FBBFF}"/>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86" name="TextBox 85">
                  <a:extLst>
                    <a:ext uri="{FF2B5EF4-FFF2-40B4-BE49-F238E27FC236}">
                      <a16:creationId xmlns:a16="http://schemas.microsoft.com/office/drawing/2014/main" id="{433F335C-307E-7E1C-44C3-138CE80A2D21}"/>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87" name="TextBox 86">
                  <a:extLst>
                    <a:ext uri="{FF2B5EF4-FFF2-40B4-BE49-F238E27FC236}">
                      <a16:creationId xmlns:a16="http://schemas.microsoft.com/office/drawing/2014/main" id="{817606A9-AE1D-FC34-D793-EDB7C881B84D}"/>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sp>
            <p:nvSpPr>
              <p:cNvPr id="81" name="Arrow: Right 80">
                <a:extLst>
                  <a:ext uri="{FF2B5EF4-FFF2-40B4-BE49-F238E27FC236}">
                    <a16:creationId xmlns:a16="http://schemas.microsoft.com/office/drawing/2014/main" id="{953F2604-6A99-8740-F245-6BB94AC4C2D3}"/>
                  </a:ext>
                </a:extLst>
              </p:cNvPr>
              <p:cNvSpPr/>
              <p:nvPr/>
            </p:nvSpPr>
            <p:spPr>
              <a:xfrm rot="5400000">
                <a:off x="3738729" y="155568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Arrow: Right 81">
                <a:extLst>
                  <a:ext uri="{FF2B5EF4-FFF2-40B4-BE49-F238E27FC236}">
                    <a16:creationId xmlns:a16="http://schemas.microsoft.com/office/drawing/2014/main" id="{F64004C3-CA86-5C31-63CD-615379EB3BC8}"/>
                  </a:ext>
                </a:extLst>
              </p:cNvPr>
              <p:cNvSpPr/>
              <p:nvPr/>
            </p:nvSpPr>
            <p:spPr>
              <a:xfrm rot="5400000">
                <a:off x="3749557" y="2113565"/>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rrow: Right 82">
                <a:extLst>
                  <a:ext uri="{FF2B5EF4-FFF2-40B4-BE49-F238E27FC236}">
                    <a16:creationId xmlns:a16="http://schemas.microsoft.com/office/drawing/2014/main" id="{41110AC2-27C6-FD03-638A-EE0F50332259}"/>
                  </a:ext>
                </a:extLst>
              </p:cNvPr>
              <p:cNvSpPr/>
              <p:nvPr/>
            </p:nvSpPr>
            <p:spPr>
              <a:xfrm rot="5400000">
                <a:off x="3754089" y="2828849"/>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Arrow: Right 83">
                <a:extLst>
                  <a:ext uri="{FF2B5EF4-FFF2-40B4-BE49-F238E27FC236}">
                    <a16:creationId xmlns:a16="http://schemas.microsoft.com/office/drawing/2014/main" id="{4F0DA996-BC66-D80A-7F7E-3204C903C496}"/>
                  </a:ext>
                </a:extLst>
              </p:cNvPr>
              <p:cNvSpPr/>
              <p:nvPr/>
            </p:nvSpPr>
            <p:spPr>
              <a:xfrm rot="5400000">
                <a:off x="3747241" y="3421436"/>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7" name="Group 276">
              <a:extLst>
                <a:ext uri="{FF2B5EF4-FFF2-40B4-BE49-F238E27FC236}">
                  <a16:creationId xmlns:a16="http://schemas.microsoft.com/office/drawing/2014/main" id="{A25C38D7-682E-EB23-5EE9-B2ECD943D6B6}"/>
                </a:ext>
              </a:extLst>
            </p:cNvPr>
            <p:cNvGrpSpPr/>
            <p:nvPr/>
          </p:nvGrpSpPr>
          <p:grpSpPr>
            <a:xfrm>
              <a:off x="6013338" y="1076234"/>
              <a:ext cx="1842877" cy="3926431"/>
              <a:chOff x="6292738" y="1076234"/>
              <a:chExt cx="1842877" cy="3926431"/>
            </a:xfrm>
          </p:grpSpPr>
          <p:grpSp>
            <p:nvGrpSpPr>
              <p:cNvPr id="105" name="Group 104">
                <a:extLst>
                  <a:ext uri="{FF2B5EF4-FFF2-40B4-BE49-F238E27FC236}">
                    <a16:creationId xmlns:a16="http://schemas.microsoft.com/office/drawing/2014/main" id="{05BE97DD-6D21-BAFB-3F38-9531878FFE33}"/>
                  </a:ext>
                </a:extLst>
              </p:cNvPr>
              <p:cNvGrpSpPr/>
              <p:nvPr/>
            </p:nvGrpSpPr>
            <p:grpSpPr>
              <a:xfrm>
                <a:off x="6313091" y="1076234"/>
                <a:ext cx="1802171" cy="509230"/>
                <a:chOff x="-58733" y="576728"/>
                <a:chExt cx="1802171" cy="509230"/>
              </a:xfrm>
            </p:grpSpPr>
            <p:sp>
              <p:nvSpPr>
                <p:cNvPr id="131" name="Rectangle 130">
                  <a:extLst>
                    <a:ext uri="{FF2B5EF4-FFF2-40B4-BE49-F238E27FC236}">
                      <a16:creationId xmlns:a16="http://schemas.microsoft.com/office/drawing/2014/main" id="{3893D08D-290B-AE73-4F03-73DC44911D91}"/>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32" name="TextBox 131">
                  <a:extLst>
                    <a:ext uri="{FF2B5EF4-FFF2-40B4-BE49-F238E27FC236}">
                      <a16:creationId xmlns:a16="http://schemas.microsoft.com/office/drawing/2014/main" id="{9AC847C9-7BBB-F7FB-D889-1FF8B321907B}"/>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133" name="TextBox 132">
                  <a:extLst>
                    <a:ext uri="{FF2B5EF4-FFF2-40B4-BE49-F238E27FC236}">
                      <a16:creationId xmlns:a16="http://schemas.microsoft.com/office/drawing/2014/main" id="{1663CF40-DFBC-A52D-5A4C-A8DE223B7436}"/>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106" name="Arrow: Right 105">
                <a:extLst>
                  <a:ext uri="{FF2B5EF4-FFF2-40B4-BE49-F238E27FC236}">
                    <a16:creationId xmlns:a16="http://schemas.microsoft.com/office/drawing/2014/main" id="{3B5B24FE-2710-EEE9-78CD-FAB006B13CEB}"/>
                  </a:ext>
                </a:extLst>
              </p:cNvPr>
              <p:cNvSpPr/>
              <p:nvPr/>
            </p:nvSpPr>
            <p:spPr>
              <a:xfrm rot="5400000">
                <a:off x="7151469" y="1419694"/>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 name="Group 106">
                <a:extLst>
                  <a:ext uri="{FF2B5EF4-FFF2-40B4-BE49-F238E27FC236}">
                    <a16:creationId xmlns:a16="http://schemas.microsoft.com/office/drawing/2014/main" id="{3B9FE908-8ADB-6F80-9E7D-E78DC71D996A}"/>
                  </a:ext>
                </a:extLst>
              </p:cNvPr>
              <p:cNvGrpSpPr/>
              <p:nvPr/>
            </p:nvGrpSpPr>
            <p:grpSpPr>
              <a:xfrm>
                <a:off x="6292738" y="1694265"/>
                <a:ext cx="1842877" cy="467807"/>
                <a:chOff x="-79086" y="1165285"/>
                <a:chExt cx="1842877" cy="467807"/>
              </a:xfrm>
            </p:grpSpPr>
            <p:sp>
              <p:nvSpPr>
                <p:cNvPr id="128" name="Rectangle 127">
                  <a:extLst>
                    <a:ext uri="{FF2B5EF4-FFF2-40B4-BE49-F238E27FC236}">
                      <a16:creationId xmlns:a16="http://schemas.microsoft.com/office/drawing/2014/main" id="{34E2F150-F3AC-8A76-2F70-21CE5182519B}"/>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9" name="TextBox 128">
                  <a:extLst>
                    <a:ext uri="{FF2B5EF4-FFF2-40B4-BE49-F238E27FC236}">
                      <a16:creationId xmlns:a16="http://schemas.microsoft.com/office/drawing/2014/main" id="{D34C9D32-8485-3020-51AD-B0A7F7868E2F}"/>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130" name="TextBox 129">
                  <a:extLst>
                    <a:ext uri="{FF2B5EF4-FFF2-40B4-BE49-F238E27FC236}">
                      <a16:creationId xmlns:a16="http://schemas.microsoft.com/office/drawing/2014/main" id="{89E5D259-A7CB-D9E5-891E-3DC6636F06FE}"/>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108" name="Group 107">
                <a:extLst>
                  <a:ext uri="{FF2B5EF4-FFF2-40B4-BE49-F238E27FC236}">
                    <a16:creationId xmlns:a16="http://schemas.microsoft.com/office/drawing/2014/main" id="{F408EE61-3DED-2A19-7035-99A4A8825062}"/>
                  </a:ext>
                </a:extLst>
              </p:cNvPr>
              <p:cNvGrpSpPr/>
              <p:nvPr/>
            </p:nvGrpSpPr>
            <p:grpSpPr>
              <a:xfrm>
                <a:off x="6693143" y="2233812"/>
                <a:ext cx="1042066" cy="515839"/>
                <a:chOff x="306971" y="1673082"/>
                <a:chExt cx="1042066" cy="515839"/>
              </a:xfrm>
            </p:grpSpPr>
            <p:sp>
              <p:nvSpPr>
                <p:cNvPr id="125" name="Rectangle 124">
                  <a:extLst>
                    <a:ext uri="{FF2B5EF4-FFF2-40B4-BE49-F238E27FC236}">
                      <a16:creationId xmlns:a16="http://schemas.microsoft.com/office/drawing/2014/main" id="{D42D4736-E277-816E-9198-D353F8A800FC}"/>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126" name="TextBox 125">
                  <a:extLst>
                    <a:ext uri="{FF2B5EF4-FFF2-40B4-BE49-F238E27FC236}">
                      <a16:creationId xmlns:a16="http://schemas.microsoft.com/office/drawing/2014/main" id="{3EC1748A-5D40-5A8D-A24D-25E5D8ABDB8C}"/>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127" name="TextBox 126">
                  <a:extLst>
                    <a:ext uri="{FF2B5EF4-FFF2-40B4-BE49-F238E27FC236}">
                      <a16:creationId xmlns:a16="http://schemas.microsoft.com/office/drawing/2014/main" id="{FD1E02E2-15CF-7F44-ECD2-D986AFA589D7}"/>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109" name="Group 108">
                <a:extLst>
                  <a:ext uri="{FF2B5EF4-FFF2-40B4-BE49-F238E27FC236}">
                    <a16:creationId xmlns:a16="http://schemas.microsoft.com/office/drawing/2014/main" id="{741D5A47-6B70-7481-D96B-F38AAF4A1D45}"/>
                  </a:ext>
                </a:extLst>
              </p:cNvPr>
              <p:cNvGrpSpPr/>
              <p:nvPr/>
            </p:nvGrpSpPr>
            <p:grpSpPr>
              <a:xfrm>
                <a:off x="6402134" y="2803040"/>
                <a:ext cx="1624084" cy="649813"/>
                <a:chOff x="46979" y="2267710"/>
                <a:chExt cx="1624084" cy="649813"/>
              </a:xfrm>
            </p:grpSpPr>
            <p:sp>
              <p:nvSpPr>
                <p:cNvPr id="122" name="Rectangle 121">
                  <a:extLst>
                    <a:ext uri="{FF2B5EF4-FFF2-40B4-BE49-F238E27FC236}">
                      <a16:creationId xmlns:a16="http://schemas.microsoft.com/office/drawing/2014/main" id="{147A8CBA-EABC-522A-3EA2-C5CEA79AE440}"/>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3" name="TextBox 122">
                  <a:extLst>
                    <a:ext uri="{FF2B5EF4-FFF2-40B4-BE49-F238E27FC236}">
                      <a16:creationId xmlns:a16="http://schemas.microsoft.com/office/drawing/2014/main" id="{2AD38401-88E2-0315-E1D8-BFA23806C67F}"/>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124" name="TextBox 123">
                  <a:extLst>
                    <a:ext uri="{FF2B5EF4-FFF2-40B4-BE49-F238E27FC236}">
                      <a16:creationId xmlns:a16="http://schemas.microsoft.com/office/drawing/2014/main" id="{9FC6CF9C-4990-CA90-5C6A-0A0ACED4F26A}"/>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110" name="Group 109">
                <a:extLst>
                  <a:ext uri="{FF2B5EF4-FFF2-40B4-BE49-F238E27FC236}">
                    <a16:creationId xmlns:a16="http://schemas.microsoft.com/office/drawing/2014/main" id="{1DBDF114-F794-041E-2851-CD4160BCF225}"/>
                  </a:ext>
                </a:extLst>
              </p:cNvPr>
              <p:cNvGrpSpPr/>
              <p:nvPr/>
            </p:nvGrpSpPr>
            <p:grpSpPr>
              <a:xfrm>
                <a:off x="6639306" y="3503210"/>
                <a:ext cx="1149740" cy="530821"/>
                <a:chOff x="245062" y="2961530"/>
                <a:chExt cx="1149740" cy="530821"/>
              </a:xfrm>
            </p:grpSpPr>
            <p:sp>
              <p:nvSpPr>
                <p:cNvPr id="119" name="Rectangle 118">
                  <a:extLst>
                    <a:ext uri="{FF2B5EF4-FFF2-40B4-BE49-F238E27FC236}">
                      <a16:creationId xmlns:a16="http://schemas.microsoft.com/office/drawing/2014/main" id="{3FA16FC2-AE5E-5600-48B7-0F44D214681F}"/>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0" name="TextBox 119">
                  <a:extLst>
                    <a:ext uri="{FF2B5EF4-FFF2-40B4-BE49-F238E27FC236}">
                      <a16:creationId xmlns:a16="http://schemas.microsoft.com/office/drawing/2014/main" id="{009EEFD8-69CB-562D-2540-6B1038647E7D}"/>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121" name="TextBox 120">
                  <a:extLst>
                    <a:ext uri="{FF2B5EF4-FFF2-40B4-BE49-F238E27FC236}">
                      <a16:creationId xmlns:a16="http://schemas.microsoft.com/office/drawing/2014/main" id="{4F0FEA19-CBC4-9D36-1C27-B07846C4307F}"/>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111" name="Group 110">
                <a:extLst>
                  <a:ext uri="{FF2B5EF4-FFF2-40B4-BE49-F238E27FC236}">
                    <a16:creationId xmlns:a16="http://schemas.microsoft.com/office/drawing/2014/main" id="{A2736C23-7232-8C33-7CCF-8B56264BAA6A}"/>
                  </a:ext>
                </a:extLst>
              </p:cNvPr>
              <p:cNvGrpSpPr/>
              <p:nvPr/>
            </p:nvGrpSpPr>
            <p:grpSpPr>
              <a:xfrm>
                <a:off x="6329127" y="4144304"/>
                <a:ext cx="1770098" cy="858361"/>
                <a:chOff x="-42697" y="3662050"/>
                <a:chExt cx="1770098" cy="858361"/>
              </a:xfrm>
            </p:grpSpPr>
            <p:sp>
              <p:nvSpPr>
                <p:cNvPr id="116" name="Rectangle 115">
                  <a:extLst>
                    <a:ext uri="{FF2B5EF4-FFF2-40B4-BE49-F238E27FC236}">
                      <a16:creationId xmlns:a16="http://schemas.microsoft.com/office/drawing/2014/main" id="{F6D3BBF5-134B-4CF2-D626-37E4A5B1A941}"/>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117" name="TextBox 116">
                  <a:extLst>
                    <a:ext uri="{FF2B5EF4-FFF2-40B4-BE49-F238E27FC236}">
                      <a16:creationId xmlns:a16="http://schemas.microsoft.com/office/drawing/2014/main" id="{E10C7A94-3120-E364-27BC-9F0A3BDE1934}"/>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118" name="TextBox 117">
                  <a:extLst>
                    <a:ext uri="{FF2B5EF4-FFF2-40B4-BE49-F238E27FC236}">
                      <a16:creationId xmlns:a16="http://schemas.microsoft.com/office/drawing/2014/main" id="{8BE46FDB-BFF2-77A8-85B6-6972F8FC618E}"/>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sp>
            <p:nvSpPr>
              <p:cNvPr id="112" name="Arrow: Right 111">
                <a:extLst>
                  <a:ext uri="{FF2B5EF4-FFF2-40B4-BE49-F238E27FC236}">
                    <a16:creationId xmlns:a16="http://schemas.microsoft.com/office/drawing/2014/main" id="{BA99E399-6B15-4872-94DA-6808E5BAA0F7}"/>
                  </a:ext>
                </a:extLst>
              </p:cNvPr>
              <p:cNvSpPr/>
              <p:nvPr/>
            </p:nvSpPr>
            <p:spPr>
              <a:xfrm rot="5400000">
                <a:off x="7145914" y="2002749"/>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Arrow: Right 112">
                <a:extLst>
                  <a:ext uri="{FF2B5EF4-FFF2-40B4-BE49-F238E27FC236}">
                    <a16:creationId xmlns:a16="http://schemas.microsoft.com/office/drawing/2014/main" id="{53A67877-E5AC-F3C7-389E-352926374A2C}"/>
                  </a:ext>
                </a:extLst>
              </p:cNvPr>
              <p:cNvSpPr/>
              <p:nvPr/>
            </p:nvSpPr>
            <p:spPr>
              <a:xfrm rot="5400000">
                <a:off x="7156742" y="25606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Arrow: Right 113">
                <a:extLst>
                  <a:ext uri="{FF2B5EF4-FFF2-40B4-BE49-F238E27FC236}">
                    <a16:creationId xmlns:a16="http://schemas.microsoft.com/office/drawing/2014/main" id="{F61CE040-38A1-5D54-EBB0-8C84CDF37FBC}"/>
                  </a:ext>
                </a:extLst>
              </p:cNvPr>
              <p:cNvSpPr/>
              <p:nvPr/>
            </p:nvSpPr>
            <p:spPr>
              <a:xfrm rot="5400000">
                <a:off x="7161274" y="3275910"/>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Arrow: Right 114">
                <a:extLst>
                  <a:ext uri="{FF2B5EF4-FFF2-40B4-BE49-F238E27FC236}">
                    <a16:creationId xmlns:a16="http://schemas.microsoft.com/office/drawing/2014/main" id="{C210F397-456F-18BB-8771-1CA31082C97F}"/>
                  </a:ext>
                </a:extLst>
              </p:cNvPr>
              <p:cNvSpPr/>
              <p:nvPr/>
            </p:nvSpPr>
            <p:spPr>
              <a:xfrm rot="5400000">
                <a:off x="7154426" y="3868497"/>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4" name="Arrow: Right 133">
              <a:extLst>
                <a:ext uri="{FF2B5EF4-FFF2-40B4-BE49-F238E27FC236}">
                  <a16:creationId xmlns:a16="http://schemas.microsoft.com/office/drawing/2014/main" id="{BAEACC06-B7ED-122D-DC33-EE9639F1807D}"/>
                </a:ext>
              </a:extLst>
            </p:cNvPr>
            <p:cNvSpPr/>
            <p:nvPr/>
          </p:nvSpPr>
          <p:spPr>
            <a:xfrm>
              <a:off x="5909572" y="6108444"/>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Arrow: Right 134">
              <a:extLst>
                <a:ext uri="{FF2B5EF4-FFF2-40B4-BE49-F238E27FC236}">
                  <a16:creationId xmlns:a16="http://schemas.microsoft.com/office/drawing/2014/main" id="{A387E065-1850-095C-DE38-B4777236B3AE}"/>
                </a:ext>
              </a:extLst>
            </p:cNvPr>
            <p:cNvSpPr/>
            <p:nvPr/>
          </p:nvSpPr>
          <p:spPr>
            <a:xfrm rot="2616377">
              <a:off x="3985700" y="5148466"/>
              <a:ext cx="615472"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Arrow: Right 135">
              <a:extLst>
                <a:ext uri="{FF2B5EF4-FFF2-40B4-BE49-F238E27FC236}">
                  <a16:creationId xmlns:a16="http://schemas.microsoft.com/office/drawing/2014/main" id="{8FA3914A-F8DB-A4EF-BFF4-5FA85E637274}"/>
                </a:ext>
              </a:extLst>
            </p:cNvPr>
            <p:cNvSpPr/>
            <p:nvPr/>
          </p:nvSpPr>
          <p:spPr>
            <a:xfrm rot="8169139">
              <a:off x="5842573" y="5096939"/>
              <a:ext cx="541253"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4B39938E-ED4C-BE93-8EA7-17CCE2397A18}"/>
                </a:ext>
              </a:extLst>
            </p:cNvPr>
            <p:cNvSpPr txBox="1"/>
            <p:nvPr/>
          </p:nvSpPr>
          <p:spPr>
            <a:xfrm>
              <a:off x="4644655" y="499624"/>
              <a:ext cx="1107226" cy="369332"/>
            </a:xfrm>
            <a:prstGeom prst="rect">
              <a:avLst/>
            </a:prstGeom>
            <a:solidFill>
              <a:schemeClr val="accent5">
                <a:lumMod val="20000"/>
                <a:lumOff val="80000"/>
              </a:schemeClr>
            </a:solidFill>
            <a:ln>
              <a:solidFill>
                <a:schemeClr val="tx1"/>
              </a:solidFill>
            </a:ln>
          </p:spPr>
          <p:txBody>
            <a:bodyPr wrap="none" rtlCol="0">
              <a:spAutoFit/>
            </a:bodyPr>
            <a:lstStyle/>
            <a:p>
              <a:r>
                <a:rPr lang="en-US" b="1" dirty="0"/>
                <a:t>Seurat V4</a:t>
              </a:r>
            </a:p>
          </p:txBody>
        </p:sp>
        <p:sp>
          <p:nvSpPr>
            <p:cNvPr id="279" name="TextBox 278">
              <a:extLst>
                <a:ext uri="{FF2B5EF4-FFF2-40B4-BE49-F238E27FC236}">
                  <a16:creationId xmlns:a16="http://schemas.microsoft.com/office/drawing/2014/main" id="{830CF8B9-3B3F-3F05-1093-6FD660065DF6}"/>
                </a:ext>
              </a:extLst>
            </p:cNvPr>
            <p:cNvSpPr txBox="1"/>
            <p:nvPr/>
          </p:nvSpPr>
          <p:spPr>
            <a:xfrm>
              <a:off x="7912554" y="5365129"/>
              <a:ext cx="2139914" cy="523220"/>
            </a:xfrm>
            <a:prstGeom prst="rect">
              <a:avLst/>
            </a:prstGeom>
            <a:noFill/>
          </p:spPr>
          <p:txBody>
            <a:bodyPr wrap="square" rtlCol="0">
              <a:spAutoFit/>
            </a:bodyPr>
            <a:lstStyle/>
            <a:p>
              <a:r>
                <a:rPr lang="en-US" sz="1400" i="1" dirty="0"/>
                <a:t>Note: We are teaching Seurat V4 </a:t>
              </a:r>
              <a:r>
                <a:rPr lang="en-US" sz="1400" i="1" dirty="0" err="1"/>
                <a:t>pipline</a:t>
              </a:r>
              <a:r>
                <a:rPr lang="en-US" sz="1400" i="1" dirty="0"/>
                <a:t>.</a:t>
              </a:r>
            </a:p>
          </p:txBody>
        </p:sp>
        <p:sp>
          <p:nvSpPr>
            <p:cNvPr id="281" name="TextBox 280">
              <a:extLst>
                <a:ext uri="{FF2B5EF4-FFF2-40B4-BE49-F238E27FC236}">
                  <a16:creationId xmlns:a16="http://schemas.microsoft.com/office/drawing/2014/main" id="{16F5F7CA-D245-2BBA-D115-E3396D14021D}"/>
                </a:ext>
              </a:extLst>
            </p:cNvPr>
            <p:cNvSpPr txBox="1"/>
            <p:nvPr/>
          </p:nvSpPr>
          <p:spPr>
            <a:xfrm>
              <a:off x="3146207" y="836568"/>
              <a:ext cx="734112" cy="307777"/>
            </a:xfrm>
            <a:prstGeom prst="rect">
              <a:avLst/>
            </a:prstGeom>
            <a:noFill/>
          </p:spPr>
          <p:txBody>
            <a:bodyPr wrap="none" rtlCol="0">
              <a:spAutoFit/>
            </a:bodyPr>
            <a:lstStyle/>
            <a:p>
              <a:r>
                <a:rPr lang="en-US" sz="1400" b="1" i="1" dirty="0"/>
                <a:t>Batch 1</a:t>
              </a:r>
            </a:p>
          </p:txBody>
        </p:sp>
        <p:sp>
          <p:nvSpPr>
            <p:cNvPr id="282" name="TextBox 281">
              <a:extLst>
                <a:ext uri="{FF2B5EF4-FFF2-40B4-BE49-F238E27FC236}">
                  <a16:creationId xmlns:a16="http://schemas.microsoft.com/office/drawing/2014/main" id="{1B05A589-C134-F9F9-ECD1-BD0813C40237}"/>
                </a:ext>
              </a:extLst>
            </p:cNvPr>
            <p:cNvSpPr txBox="1"/>
            <p:nvPr/>
          </p:nvSpPr>
          <p:spPr>
            <a:xfrm>
              <a:off x="4861528" y="836568"/>
              <a:ext cx="734112" cy="307777"/>
            </a:xfrm>
            <a:prstGeom prst="rect">
              <a:avLst/>
            </a:prstGeom>
            <a:noFill/>
          </p:spPr>
          <p:txBody>
            <a:bodyPr wrap="none" rtlCol="0">
              <a:spAutoFit/>
            </a:bodyPr>
            <a:lstStyle/>
            <a:p>
              <a:r>
                <a:rPr lang="en-US" sz="1400" b="1" i="1" dirty="0"/>
                <a:t>Batch 2</a:t>
              </a:r>
            </a:p>
          </p:txBody>
        </p:sp>
        <p:sp>
          <p:nvSpPr>
            <p:cNvPr id="283" name="TextBox 282">
              <a:extLst>
                <a:ext uri="{FF2B5EF4-FFF2-40B4-BE49-F238E27FC236}">
                  <a16:creationId xmlns:a16="http://schemas.microsoft.com/office/drawing/2014/main" id="{76896C7B-A7A2-D947-6671-BF0F6B017809}"/>
                </a:ext>
              </a:extLst>
            </p:cNvPr>
            <p:cNvSpPr txBox="1"/>
            <p:nvPr/>
          </p:nvSpPr>
          <p:spPr>
            <a:xfrm>
              <a:off x="6574551" y="836568"/>
              <a:ext cx="734112" cy="307777"/>
            </a:xfrm>
            <a:prstGeom prst="rect">
              <a:avLst/>
            </a:prstGeom>
            <a:noFill/>
          </p:spPr>
          <p:txBody>
            <a:bodyPr wrap="none" rtlCol="0">
              <a:spAutoFit/>
            </a:bodyPr>
            <a:lstStyle/>
            <a:p>
              <a:r>
                <a:rPr lang="en-US" sz="1400" b="1" i="1" dirty="0"/>
                <a:t>Batch 3</a:t>
              </a:r>
            </a:p>
          </p:txBody>
        </p:sp>
      </p:grpSp>
    </p:spTree>
    <p:extLst>
      <p:ext uri="{BB962C8B-B14F-4D97-AF65-F5344CB8AC3E}">
        <p14:creationId xmlns:p14="http://schemas.microsoft.com/office/powerpoint/2010/main" val="284022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57BFC-6348-8783-8D5A-E067C7F4BC96}"/>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FB9E84AC-AB6B-6573-EB0E-25C96DEAA8D1}"/>
              </a:ext>
            </a:extLst>
          </p:cNvPr>
          <p:cNvPicPr>
            <a:picLocks noChangeAspect="1"/>
          </p:cNvPicPr>
          <p:nvPr/>
        </p:nvPicPr>
        <p:blipFill>
          <a:blip r:embed="rId3"/>
          <a:stretch>
            <a:fillRect/>
          </a:stretch>
        </p:blipFill>
        <p:spPr>
          <a:xfrm>
            <a:off x="7511908" y="3757786"/>
            <a:ext cx="4286848" cy="962159"/>
          </a:xfrm>
          <a:prstGeom prst="rect">
            <a:avLst/>
          </a:prstGeom>
        </p:spPr>
      </p:pic>
      <p:sp>
        <p:nvSpPr>
          <p:cNvPr id="2" name="Title 1">
            <a:extLst>
              <a:ext uri="{FF2B5EF4-FFF2-40B4-BE49-F238E27FC236}">
                <a16:creationId xmlns:a16="http://schemas.microsoft.com/office/drawing/2014/main" id="{668F983A-022C-8BA3-F5AE-24165367F310}"/>
              </a:ext>
            </a:extLst>
          </p:cNvPr>
          <p:cNvSpPr>
            <a:spLocks noGrp="1"/>
          </p:cNvSpPr>
          <p:nvPr>
            <p:ph type="title"/>
          </p:nvPr>
        </p:nvSpPr>
        <p:spPr/>
        <p:txBody>
          <a:bodyPr/>
          <a:lstStyle/>
          <a:p>
            <a:r>
              <a:rPr lang="en-US" dirty="0"/>
              <a:t>Seurat v5 S4 Class Object</a:t>
            </a:r>
          </a:p>
        </p:txBody>
      </p:sp>
      <p:pic>
        <p:nvPicPr>
          <p:cNvPr id="10" name="Picture 9">
            <a:extLst>
              <a:ext uri="{FF2B5EF4-FFF2-40B4-BE49-F238E27FC236}">
                <a16:creationId xmlns:a16="http://schemas.microsoft.com/office/drawing/2014/main" id="{BA50739A-7B1D-72EC-E6A3-FEE24222568E}"/>
              </a:ext>
            </a:extLst>
          </p:cNvPr>
          <p:cNvPicPr>
            <a:picLocks noChangeAspect="1"/>
          </p:cNvPicPr>
          <p:nvPr/>
        </p:nvPicPr>
        <p:blipFill rotWithShape="1">
          <a:blip r:embed="rId4"/>
          <a:srcRect l="154" b="8043"/>
          <a:stretch/>
        </p:blipFill>
        <p:spPr>
          <a:xfrm>
            <a:off x="2175889" y="1024289"/>
            <a:ext cx="4432420" cy="4809341"/>
          </a:xfrm>
          <a:prstGeom prst="rect">
            <a:avLst/>
          </a:prstGeom>
          <a:ln>
            <a:solidFill>
              <a:schemeClr val="bg2"/>
            </a:solidFill>
          </a:ln>
        </p:spPr>
      </p:pic>
      <p:grpSp>
        <p:nvGrpSpPr>
          <p:cNvPr id="54" name="Group 53">
            <a:extLst>
              <a:ext uri="{FF2B5EF4-FFF2-40B4-BE49-F238E27FC236}">
                <a16:creationId xmlns:a16="http://schemas.microsoft.com/office/drawing/2014/main" id="{0AFC9FAB-9373-E6B7-D485-4A28B7CDC34A}"/>
              </a:ext>
            </a:extLst>
          </p:cNvPr>
          <p:cNvGrpSpPr/>
          <p:nvPr/>
        </p:nvGrpSpPr>
        <p:grpSpPr>
          <a:xfrm>
            <a:off x="-33447" y="575286"/>
            <a:ext cx="301686" cy="369332"/>
            <a:chOff x="-23321" y="641961"/>
            <a:chExt cx="301686" cy="369332"/>
          </a:xfrm>
        </p:grpSpPr>
        <p:sp>
          <p:nvSpPr>
            <p:cNvPr id="46" name="Rectangle 45">
              <a:extLst>
                <a:ext uri="{FF2B5EF4-FFF2-40B4-BE49-F238E27FC236}">
                  <a16:creationId xmlns:a16="http://schemas.microsoft.com/office/drawing/2014/main" id="{6D9BA127-1A65-C7B5-B8B8-18408E14E90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D679C825-5E5F-FE74-AA02-56769102CB03}"/>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grpSp>
        <p:nvGrpSpPr>
          <p:cNvPr id="55" name="Group 54">
            <a:extLst>
              <a:ext uri="{FF2B5EF4-FFF2-40B4-BE49-F238E27FC236}">
                <a16:creationId xmlns:a16="http://schemas.microsoft.com/office/drawing/2014/main" id="{01CF6E02-A49B-0542-1C16-F56AD2DA76D9}"/>
              </a:ext>
            </a:extLst>
          </p:cNvPr>
          <p:cNvGrpSpPr/>
          <p:nvPr/>
        </p:nvGrpSpPr>
        <p:grpSpPr>
          <a:xfrm>
            <a:off x="-33447" y="1175995"/>
            <a:ext cx="301686" cy="369332"/>
            <a:chOff x="-23321" y="641961"/>
            <a:chExt cx="301686" cy="369332"/>
          </a:xfrm>
        </p:grpSpPr>
        <p:sp>
          <p:nvSpPr>
            <p:cNvPr id="56" name="Rectangle 55">
              <a:extLst>
                <a:ext uri="{FF2B5EF4-FFF2-40B4-BE49-F238E27FC236}">
                  <a16:creationId xmlns:a16="http://schemas.microsoft.com/office/drawing/2014/main" id="{AC75A56A-6454-E61D-79E5-034AAFBCD6A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9E89CEDF-EF3A-2F8B-3A27-D25D7C68C750}"/>
                </a:ext>
              </a:extLst>
            </p:cNvPr>
            <p:cNvSpPr txBox="1"/>
            <p:nvPr/>
          </p:nvSpPr>
          <p:spPr>
            <a:xfrm>
              <a:off x="-23321" y="641961"/>
              <a:ext cx="301686" cy="369332"/>
            </a:xfrm>
            <a:prstGeom prst="rect">
              <a:avLst/>
            </a:prstGeom>
            <a:noFill/>
          </p:spPr>
          <p:txBody>
            <a:bodyPr wrap="none" rtlCol="0">
              <a:spAutoFit/>
            </a:bodyPr>
            <a:lstStyle/>
            <a:p>
              <a:r>
                <a:rPr lang="en-US" b="1" dirty="0"/>
                <a:t>2</a:t>
              </a:r>
            </a:p>
          </p:txBody>
        </p:sp>
      </p:grpSp>
      <p:grpSp>
        <p:nvGrpSpPr>
          <p:cNvPr id="59" name="Group 58">
            <a:extLst>
              <a:ext uri="{FF2B5EF4-FFF2-40B4-BE49-F238E27FC236}">
                <a16:creationId xmlns:a16="http://schemas.microsoft.com/office/drawing/2014/main" id="{AA4A2E35-7CDF-A93F-5F91-211BD8081B6A}"/>
              </a:ext>
            </a:extLst>
          </p:cNvPr>
          <p:cNvGrpSpPr/>
          <p:nvPr/>
        </p:nvGrpSpPr>
        <p:grpSpPr>
          <a:xfrm>
            <a:off x="-33447" y="1748653"/>
            <a:ext cx="301686" cy="369332"/>
            <a:chOff x="-23321" y="641961"/>
            <a:chExt cx="301686" cy="369332"/>
          </a:xfrm>
        </p:grpSpPr>
        <p:sp>
          <p:nvSpPr>
            <p:cNvPr id="60" name="Rectangle 59">
              <a:extLst>
                <a:ext uri="{FF2B5EF4-FFF2-40B4-BE49-F238E27FC236}">
                  <a16:creationId xmlns:a16="http://schemas.microsoft.com/office/drawing/2014/main" id="{35189DA5-ED94-283A-A60E-D11D8671F798}"/>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 name="TextBox 1023">
              <a:extLst>
                <a:ext uri="{FF2B5EF4-FFF2-40B4-BE49-F238E27FC236}">
                  <a16:creationId xmlns:a16="http://schemas.microsoft.com/office/drawing/2014/main" id="{7D1C61BB-3F25-994D-AA09-44C0EE7D2A22}"/>
                </a:ext>
              </a:extLst>
            </p:cNvPr>
            <p:cNvSpPr txBox="1"/>
            <p:nvPr/>
          </p:nvSpPr>
          <p:spPr>
            <a:xfrm>
              <a:off x="-23321" y="641961"/>
              <a:ext cx="301686" cy="369332"/>
            </a:xfrm>
            <a:prstGeom prst="rect">
              <a:avLst/>
            </a:prstGeom>
            <a:noFill/>
          </p:spPr>
          <p:txBody>
            <a:bodyPr wrap="none" rtlCol="0">
              <a:spAutoFit/>
            </a:bodyPr>
            <a:lstStyle/>
            <a:p>
              <a:r>
                <a:rPr lang="en-US" b="1" dirty="0"/>
                <a:t>3</a:t>
              </a:r>
            </a:p>
          </p:txBody>
        </p:sp>
      </p:grpSp>
      <p:grpSp>
        <p:nvGrpSpPr>
          <p:cNvPr id="1029" name="Group 1028">
            <a:extLst>
              <a:ext uri="{FF2B5EF4-FFF2-40B4-BE49-F238E27FC236}">
                <a16:creationId xmlns:a16="http://schemas.microsoft.com/office/drawing/2014/main" id="{0D95C96D-7F2C-63AC-FC34-E1CB7276D69A}"/>
              </a:ext>
            </a:extLst>
          </p:cNvPr>
          <p:cNvGrpSpPr/>
          <p:nvPr/>
        </p:nvGrpSpPr>
        <p:grpSpPr>
          <a:xfrm>
            <a:off x="-33447" y="2310250"/>
            <a:ext cx="301686" cy="369332"/>
            <a:chOff x="-23321" y="641961"/>
            <a:chExt cx="301686" cy="369332"/>
          </a:xfrm>
        </p:grpSpPr>
        <p:sp>
          <p:nvSpPr>
            <p:cNvPr id="1031" name="Rectangle 1030">
              <a:extLst>
                <a:ext uri="{FF2B5EF4-FFF2-40B4-BE49-F238E27FC236}">
                  <a16:creationId xmlns:a16="http://schemas.microsoft.com/office/drawing/2014/main" id="{46A00EAB-A04D-CAC0-6D72-73318BC7D70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TextBox 1031">
              <a:extLst>
                <a:ext uri="{FF2B5EF4-FFF2-40B4-BE49-F238E27FC236}">
                  <a16:creationId xmlns:a16="http://schemas.microsoft.com/office/drawing/2014/main" id="{C8FC0166-D6F7-6435-030B-A72E624A0349}"/>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33" name="Group 1032">
            <a:extLst>
              <a:ext uri="{FF2B5EF4-FFF2-40B4-BE49-F238E27FC236}">
                <a16:creationId xmlns:a16="http://schemas.microsoft.com/office/drawing/2014/main" id="{251B315B-F90F-AF1A-61B8-E1F3F500A6B8}"/>
              </a:ext>
            </a:extLst>
          </p:cNvPr>
          <p:cNvGrpSpPr/>
          <p:nvPr/>
        </p:nvGrpSpPr>
        <p:grpSpPr>
          <a:xfrm>
            <a:off x="-33447" y="3027527"/>
            <a:ext cx="301686" cy="369332"/>
            <a:chOff x="-23321" y="641961"/>
            <a:chExt cx="301686" cy="369332"/>
          </a:xfrm>
        </p:grpSpPr>
        <p:sp>
          <p:nvSpPr>
            <p:cNvPr id="1034" name="Rectangle 1033">
              <a:extLst>
                <a:ext uri="{FF2B5EF4-FFF2-40B4-BE49-F238E27FC236}">
                  <a16:creationId xmlns:a16="http://schemas.microsoft.com/office/drawing/2014/main" id="{DC4BD213-E08B-C6DB-C3EA-AEB9588DA13F}"/>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TextBox 1034">
              <a:extLst>
                <a:ext uri="{FF2B5EF4-FFF2-40B4-BE49-F238E27FC236}">
                  <a16:creationId xmlns:a16="http://schemas.microsoft.com/office/drawing/2014/main" id="{92540A55-1EDD-0CA9-0B69-826A5A86A685}"/>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grpSp>
        <p:nvGrpSpPr>
          <p:cNvPr id="1036" name="Group 1035">
            <a:extLst>
              <a:ext uri="{FF2B5EF4-FFF2-40B4-BE49-F238E27FC236}">
                <a16:creationId xmlns:a16="http://schemas.microsoft.com/office/drawing/2014/main" id="{C7FD8F2B-0F73-86F9-1B6F-CD5DD12ACF7A}"/>
              </a:ext>
            </a:extLst>
          </p:cNvPr>
          <p:cNvGrpSpPr/>
          <p:nvPr/>
        </p:nvGrpSpPr>
        <p:grpSpPr>
          <a:xfrm>
            <a:off x="-33447" y="3789998"/>
            <a:ext cx="301686" cy="369332"/>
            <a:chOff x="-23321" y="641961"/>
            <a:chExt cx="301686" cy="369332"/>
          </a:xfrm>
        </p:grpSpPr>
        <p:sp>
          <p:nvSpPr>
            <p:cNvPr id="1037" name="Rectangle 1036">
              <a:extLst>
                <a:ext uri="{FF2B5EF4-FFF2-40B4-BE49-F238E27FC236}">
                  <a16:creationId xmlns:a16="http://schemas.microsoft.com/office/drawing/2014/main" id="{50F934CD-75A3-7506-E8FD-D120E5EAFAB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TextBox 1037">
              <a:extLst>
                <a:ext uri="{FF2B5EF4-FFF2-40B4-BE49-F238E27FC236}">
                  <a16:creationId xmlns:a16="http://schemas.microsoft.com/office/drawing/2014/main" id="{A271F365-C7E7-4FE8-B21C-4CD90541A09B}"/>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39" name="Group 1038">
            <a:extLst>
              <a:ext uri="{FF2B5EF4-FFF2-40B4-BE49-F238E27FC236}">
                <a16:creationId xmlns:a16="http://schemas.microsoft.com/office/drawing/2014/main" id="{CB78D624-33D6-6EC9-758C-1F268D6BFE15}"/>
              </a:ext>
            </a:extLst>
          </p:cNvPr>
          <p:cNvGrpSpPr/>
          <p:nvPr/>
        </p:nvGrpSpPr>
        <p:grpSpPr>
          <a:xfrm>
            <a:off x="-33447" y="5253076"/>
            <a:ext cx="301686" cy="369332"/>
            <a:chOff x="-23321" y="641961"/>
            <a:chExt cx="301686" cy="369332"/>
          </a:xfrm>
        </p:grpSpPr>
        <p:sp>
          <p:nvSpPr>
            <p:cNvPr id="1040" name="Rectangle 1039">
              <a:extLst>
                <a:ext uri="{FF2B5EF4-FFF2-40B4-BE49-F238E27FC236}">
                  <a16:creationId xmlns:a16="http://schemas.microsoft.com/office/drawing/2014/main" id="{8FB67F00-D705-B7BF-39B6-E0AF338A9BCE}"/>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TextBox 1040">
              <a:extLst>
                <a:ext uri="{FF2B5EF4-FFF2-40B4-BE49-F238E27FC236}">
                  <a16:creationId xmlns:a16="http://schemas.microsoft.com/office/drawing/2014/main" id="{1613786D-104F-F605-BC5A-FEB8704538A1}"/>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042" name="Group 1041">
            <a:extLst>
              <a:ext uri="{FF2B5EF4-FFF2-40B4-BE49-F238E27FC236}">
                <a16:creationId xmlns:a16="http://schemas.microsoft.com/office/drawing/2014/main" id="{67385CE4-7DD1-DC2C-FA10-7EB7E6DA2666}"/>
              </a:ext>
            </a:extLst>
          </p:cNvPr>
          <p:cNvGrpSpPr/>
          <p:nvPr/>
        </p:nvGrpSpPr>
        <p:grpSpPr>
          <a:xfrm>
            <a:off x="-33447" y="6183369"/>
            <a:ext cx="301686" cy="369332"/>
            <a:chOff x="-23321" y="641961"/>
            <a:chExt cx="301686" cy="369332"/>
          </a:xfrm>
        </p:grpSpPr>
        <p:sp>
          <p:nvSpPr>
            <p:cNvPr id="1043" name="Rectangle 1042">
              <a:extLst>
                <a:ext uri="{FF2B5EF4-FFF2-40B4-BE49-F238E27FC236}">
                  <a16:creationId xmlns:a16="http://schemas.microsoft.com/office/drawing/2014/main" id="{5A7139F9-B8DD-9F61-04C2-C5D583EB93A3}"/>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TextBox 1043">
              <a:extLst>
                <a:ext uri="{FF2B5EF4-FFF2-40B4-BE49-F238E27FC236}">
                  <a16:creationId xmlns:a16="http://schemas.microsoft.com/office/drawing/2014/main" id="{B86E40C3-A87F-F912-CF89-1002BAD2E70D}"/>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pic>
        <p:nvPicPr>
          <p:cNvPr id="16" name="Picture 15">
            <a:extLst>
              <a:ext uri="{FF2B5EF4-FFF2-40B4-BE49-F238E27FC236}">
                <a16:creationId xmlns:a16="http://schemas.microsoft.com/office/drawing/2014/main" id="{E65F822E-A749-5AD6-D449-93BC4AE0801E}"/>
              </a:ext>
            </a:extLst>
          </p:cNvPr>
          <p:cNvPicPr>
            <a:picLocks noChangeAspect="1"/>
          </p:cNvPicPr>
          <p:nvPr/>
        </p:nvPicPr>
        <p:blipFill rotWithShape="1">
          <a:blip r:embed="rId5"/>
          <a:srcRect l="181" b="6661"/>
          <a:stretch/>
        </p:blipFill>
        <p:spPr>
          <a:xfrm>
            <a:off x="7438554" y="1005147"/>
            <a:ext cx="4393207" cy="2756443"/>
          </a:xfrm>
          <a:prstGeom prst="rect">
            <a:avLst/>
          </a:prstGeom>
          <a:ln>
            <a:solidFill>
              <a:schemeClr val="bg2"/>
            </a:solidFill>
          </a:ln>
        </p:spPr>
      </p:pic>
      <p:pic>
        <p:nvPicPr>
          <p:cNvPr id="20" name="Picture 19">
            <a:extLst>
              <a:ext uri="{FF2B5EF4-FFF2-40B4-BE49-F238E27FC236}">
                <a16:creationId xmlns:a16="http://schemas.microsoft.com/office/drawing/2014/main" id="{1043D3F5-CABA-7E21-8401-09D2A4599D90}"/>
              </a:ext>
            </a:extLst>
          </p:cNvPr>
          <p:cNvPicPr>
            <a:picLocks noChangeAspect="1"/>
          </p:cNvPicPr>
          <p:nvPr/>
        </p:nvPicPr>
        <p:blipFill rotWithShape="1">
          <a:blip r:embed="rId6"/>
          <a:srcRect t="37027" b="7170"/>
          <a:stretch/>
        </p:blipFill>
        <p:spPr>
          <a:xfrm>
            <a:off x="7438554" y="4650903"/>
            <a:ext cx="4410691" cy="2067945"/>
          </a:xfrm>
          <a:prstGeom prst="rect">
            <a:avLst/>
          </a:prstGeom>
          <a:ln>
            <a:solidFill>
              <a:schemeClr val="bg2"/>
            </a:solidFill>
          </a:ln>
        </p:spPr>
      </p:pic>
      <p:pic>
        <p:nvPicPr>
          <p:cNvPr id="22" name="Picture 21">
            <a:extLst>
              <a:ext uri="{FF2B5EF4-FFF2-40B4-BE49-F238E27FC236}">
                <a16:creationId xmlns:a16="http://schemas.microsoft.com/office/drawing/2014/main" id="{7C8E004A-3116-9C6A-C92C-BE293C93F8F3}"/>
              </a:ext>
            </a:extLst>
          </p:cNvPr>
          <p:cNvPicPr>
            <a:picLocks noChangeAspect="1"/>
          </p:cNvPicPr>
          <p:nvPr/>
        </p:nvPicPr>
        <p:blipFill rotWithShape="1">
          <a:blip r:embed="rId4"/>
          <a:srcRect b="96274"/>
          <a:stretch/>
        </p:blipFill>
        <p:spPr>
          <a:xfrm>
            <a:off x="7430934" y="801188"/>
            <a:ext cx="4439270" cy="194866"/>
          </a:xfrm>
          <a:prstGeom prst="rect">
            <a:avLst/>
          </a:prstGeom>
        </p:spPr>
      </p:pic>
      <p:grpSp>
        <p:nvGrpSpPr>
          <p:cNvPr id="1048" name="Group 1047">
            <a:extLst>
              <a:ext uri="{FF2B5EF4-FFF2-40B4-BE49-F238E27FC236}">
                <a16:creationId xmlns:a16="http://schemas.microsoft.com/office/drawing/2014/main" id="{412C60D3-0291-73F8-2B05-30251C249824}"/>
              </a:ext>
            </a:extLst>
          </p:cNvPr>
          <p:cNvGrpSpPr/>
          <p:nvPr/>
        </p:nvGrpSpPr>
        <p:grpSpPr>
          <a:xfrm>
            <a:off x="7146945" y="1842374"/>
            <a:ext cx="301686" cy="369332"/>
            <a:chOff x="-23321" y="641961"/>
            <a:chExt cx="301686" cy="369332"/>
          </a:xfrm>
        </p:grpSpPr>
        <p:sp>
          <p:nvSpPr>
            <p:cNvPr id="1049" name="Rectangle 1048">
              <a:extLst>
                <a:ext uri="{FF2B5EF4-FFF2-40B4-BE49-F238E27FC236}">
                  <a16:creationId xmlns:a16="http://schemas.microsoft.com/office/drawing/2014/main" id="{00A339BA-BDB1-E999-5F01-96770EAEBDBE}"/>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TextBox 1049">
              <a:extLst>
                <a:ext uri="{FF2B5EF4-FFF2-40B4-BE49-F238E27FC236}">
                  <a16:creationId xmlns:a16="http://schemas.microsoft.com/office/drawing/2014/main" id="{5414BE24-945E-C25B-5525-94AF5FEF5014}"/>
                </a:ext>
              </a:extLst>
            </p:cNvPr>
            <p:cNvSpPr txBox="1"/>
            <p:nvPr/>
          </p:nvSpPr>
          <p:spPr>
            <a:xfrm>
              <a:off x="-23321" y="641961"/>
              <a:ext cx="301686" cy="369332"/>
            </a:xfrm>
            <a:prstGeom prst="rect">
              <a:avLst/>
            </a:prstGeom>
            <a:noFill/>
          </p:spPr>
          <p:txBody>
            <a:bodyPr wrap="none" rtlCol="0">
              <a:spAutoFit/>
            </a:bodyPr>
            <a:lstStyle/>
            <a:p>
              <a:r>
                <a:rPr lang="en-US" b="1" dirty="0"/>
                <a:t>2</a:t>
              </a:r>
            </a:p>
          </p:txBody>
        </p:sp>
      </p:grpSp>
      <p:grpSp>
        <p:nvGrpSpPr>
          <p:cNvPr id="1061" name="Group 1060">
            <a:extLst>
              <a:ext uri="{FF2B5EF4-FFF2-40B4-BE49-F238E27FC236}">
                <a16:creationId xmlns:a16="http://schemas.microsoft.com/office/drawing/2014/main" id="{7143E44E-5F60-B7B9-F885-B481AC6545E7}"/>
              </a:ext>
            </a:extLst>
          </p:cNvPr>
          <p:cNvGrpSpPr/>
          <p:nvPr/>
        </p:nvGrpSpPr>
        <p:grpSpPr>
          <a:xfrm>
            <a:off x="7146945" y="5030417"/>
            <a:ext cx="301686" cy="369332"/>
            <a:chOff x="-23321" y="641961"/>
            <a:chExt cx="301686" cy="369332"/>
          </a:xfrm>
        </p:grpSpPr>
        <p:sp>
          <p:nvSpPr>
            <p:cNvPr id="1062" name="Rectangle 1061">
              <a:extLst>
                <a:ext uri="{FF2B5EF4-FFF2-40B4-BE49-F238E27FC236}">
                  <a16:creationId xmlns:a16="http://schemas.microsoft.com/office/drawing/2014/main" id="{E1BC3517-45E3-AE53-F57C-D25DDA3E6EB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TextBox 1062">
              <a:extLst>
                <a:ext uri="{FF2B5EF4-FFF2-40B4-BE49-F238E27FC236}">
                  <a16:creationId xmlns:a16="http://schemas.microsoft.com/office/drawing/2014/main" id="{78099CBE-2F84-259B-BB32-E1738500BD4E}"/>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71" name="Group 1070">
            <a:extLst>
              <a:ext uri="{FF2B5EF4-FFF2-40B4-BE49-F238E27FC236}">
                <a16:creationId xmlns:a16="http://schemas.microsoft.com/office/drawing/2014/main" id="{742B4254-E4B2-B188-D15A-83989382E4A7}"/>
              </a:ext>
            </a:extLst>
          </p:cNvPr>
          <p:cNvGrpSpPr/>
          <p:nvPr/>
        </p:nvGrpSpPr>
        <p:grpSpPr>
          <a:xfrm>
            <a:off x="7146945" y="5286315"/>
            <a:ext cx="301686" cy="369332"/>
            <a:chOff x="-23321" y="641961"/>
            <a:chExt cx="301686" cy="369332"/>
          </a:xfrm>
        </p:grpSpPr>
        <p:sp>
          <p:nvSpPr>
            <p:cNvPr id="1072" name="Rectangle 1071">
              <a:extLst>
                <a:ext uri="{FF2B5EF4-FFF2-40B4-BE49-F238E27FC236}">
                  <a16:creationId xmlns:a16="http://schemas.microsoft.com/office/drawing/2014/main" id="{318448E5-D3D0-CA59-29C5-52B8DE5B5344}"/>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TextBox 1072">
              <a:extLst>
                <a:ext uri="{FF2B5EF4-FFF2-40B4-BE49-F238E27FC236}">
                  <a16:creationId xmlns:a16="http://schemas.microsoft.com/office/drawing/2014/main" id="{3ACD58CA-CC00-32B6-780A-3CF7A0373AFA}"/>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76" name="Group 1075">
            <a:extLst>
              <a:ext uri="{FF2B5EF4-FFF2-40B4-BE49-F238E27FC236}">
                <a16:creationId xmlns:a16="http://schemas.microsoft.com/office/drawing/2014/main" id="{8CBC9B4C-7D58-B8DA-1960-FD02B887B4F5}"/>
              </a:ext>
            </a:extLst>
          </p:cNvPr>
          <p:cNvGrpSpPr/>
          <p:nvPr/>
        </p:nvGrpSpPr>
        <p:grpSpPr>
          <a:xfrm>
            <a:off x="7146945" y="3918347"/>
            <a:ext cx="301686" cy="369332"/>
            <a:chOff x="-23321" y="641961"/>
            <a:chExt cx="301686" cy="369332"/>
          </a:xfrm>
        </p:grpSpPr>
        <p:sp>
          <p:nvSpPr>
            <p:cNvPr id="1077" name="Rectangle 1076">
              <a:extLst>
                <a:ext uri="{FF2B5EF4-FFF2-40B4-BE49-F238E27FC236}">
                  <a16:creationId xmlns:a16="http://schemas.microsoft.com/office/drawing/2014/main" id="{05FF1856-A840-AA0E-066D-978A4CF7E35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8" name="TextBox 1077">
              <a:extLst>
                <a:ext uri="{FF2B5EF4-FFF2-40B4-BE49-F238E27FC236}">
                  <a16:creationId xmlns:a16="http://schemas.microsoft.com/office/drawing/2014/main" id="{6C4DC85C-2C6D-E12A-4916-2C39292798EA}"/>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82" name="Group 1081">
            <a:extLst>
              <a:ext uri="{FF2B5EF4-FFF2-40B4-BE49-F238E27FC236}">
                <a16:creationId xmlns:a16="http://schemas.microsoft.com/office/drawing/2014/main" id="{B6024912-C0F6-22F1-17D9-03EEE02A4EFA}"/>
              </a:ext>
            </a:extLst>
          </p:cNvPr>
          <p:cNvGrpSpPr/>
          <p:nvPr/>
        </p:nvGrpSpPr>
        <p:grpSpPr>
          <a:xfrm>
            <a:off x="7146945" y="5511928"/>
            <a:ext cx="301686" cy="369332"/>
            <a:chOff x="-23321" y="641961"/>
            <a:chExt cx="301686" cy="369332"/>
          </a:xfrm>
        </p:grpSpPr>
        <p:sp>
          <p:nvSpPr>
            <p:cNvPr id="1083" name="Rectangle 1082">
              <a:extLst>
                <a:ext uri="{FF2B5EF4-FFF2-40B4-BE49-F238E27FC236}">
                  <a16:creationId xmlns:a16="http://schemas.microsoft.com/office/drawing/2014/main" id="{6882CEB2-BE4C-F6AB-7A8C-119D73350CE4}"/>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4" name="TextBox 1083">
              <a:extLst>
                <a:ext uri="{FF2B5EF4-FFF2-40B4-BE49-F238E27FC236}">
                  <a16:creationId xmlns:a16="http://schemas.microsoft.com/office/drawing/2014/main" id="{256225E9-7374-2997-C1FE-026462699B5C}"/>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grpSp>
        <p:nvGrpSpPr>
          <p:cNvPr id="1087" name="Group 1086">
            <a:extLst>
              <a:ext uri="{FF2B5EF4-FFF2-40B4-BE49-F238E27FC236}">
                <a16:creationId xmlns:a16="http://schemas.microsoft.com/office/drawing/2014/main" id="{5556C2B1-B92C-80B1-F5E8-B53C405A953B}"/>
              </a:ext>
            </a:extLst>
          </p:cNvPr>
          <p:cNvGrpSpPr/>
          <p:nvPr/>
        </p:nvGrpSpPr>
        <p:grpSpPr>
          <a:xfrm>
            <a:off x="7146945" y="5730988"/>
            <a:ext cx="301686" cy="369332"/>
            <a:chOff x="-23321" y="641961"/>
            <a:chExt cx="301686" cy="369332"/>
          </a:xfrm>
        </p:grpSpPr>
        <p:sp>
          <p:nvSpPr>
            <p:cNvPr id="1088" name="Rectangle 1087">
              <a:extLst>
                <a:ext uri="{FF2B5EF4-FFF2-40B4-BE49-F238E27FC236}">
                  <a16:creationId xmlns:a16="http://schemas.microsoft.com/office/drawing/2014/main" id="{0905DAB7-8F86-2C94-E7B6-FCCE8D7EB619}"/>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9" name="TextBox 1088">
              <a:extLst>
                <a:ext uri="{FF2B5EF4-FFF2-40B4-BE49-F238E27FC236}">
                  <a16:creationId xmlns:a16="http://schemas.microsoft.com/office/drawing/2014/main" id="{F50BB0F0-D9CD-B623-CDEF-C89829CC7F42}"/>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94" name="Group 1093">
            <a:extLst>
              <a:ext uri="{FF2B5EF4-FFF2-40B4-BE49-F238E27FC236}">
                <a16:creationId xmlns:a16="http://schemas.microsoft.com/office/drawing/2014/main" id="{49AF5684-82C6-A845-43B0-1A8B5F673CF6}"/>
              </a:ext>
            </a:extLst>
          </p:cNvPr>
          <p:cNvGrpSpPr/>
          <p:nvPr/>
        </p:nvGrpSpPr>
        <p:grpSpPr>
          <a:xfrm>
            <a:off x="7146945" y="5966435"/>
            <a:ext cx="301686" cy="369332"/>
            <a:chOff x="-23321" y="641961"/>
            <a:chExt cx="301686" cy="369332"/>
          </a:xfrm>
        </p:grpSpPr>
        <p:sp>
          <p:nvSpPr>
            <p:cNvPr id="1095" name="Rectangle 1094">
              <a:extLst>
                <a:ext uri="{FF2B5EF4-FFF2-40B4-BE49-F238E27FC236}">
                  <a16:creationId xmlns:a16="http://schemas.microsoft.com/office/drawing/2014/main" id="{11927200-46CC-E383-C8BC-FC2F13244FE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6" name="TextBox 1095">
              <a:extLst>
                <a:ext uri="{FF2B5EF4-FFF2-40B4-BE49-F238E27FC236}">
                  <a16:creationId xmlns:a16="http://schemas.microsoft.com/office/drawing/2014/main" id="{A0CEAC31-DBF7-37D5-3FE2-0BB7AD361271}"/>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00" name="Group 1099">
            <a:extLst>
              <a:ext uri="{FF2B5EF4-FFF2-40B4-BE49-F238E27FC236}">
                <a16:creationId xmlns:a16="http://schemas.microsoft.com/office/drawing/2014/main" id="{F15FC8F2-4FBA-3392-04B5-48F34ADF5BF3}"/>
              </a:ext>
            </a:extLst>
          </p:cNvPr>
          <p:cNvGrpSpPr/>
          <p:nvPr/>
        </p:nvGrpSpPr>
        <p:grpSpPr>
          <a:xfrm>
            <a:off x="7146945" y="6195592"/>
            <a:ext cx="301686" cy="369332"/>
            <a:chOff x="-23321" y="641961"/>
            <a:chExt cx="301686" cy="369332"/>
          </a:xfrm>
        </p:grpSpPr>
        <p:sp>
          <p:nvSpPr>
            <p:cNvPr id="1102" name="Rectangle 1101">
              <a:extLst>
                <a:ext uri="{FF2B5EF4-FFF2-40B4-BE49-F238E27FC236}">
                  <a16:creationId xmlns:a16="http://schemas.microsoft.com/office/drawing/2014/main" id="{CEA20909-AB53-2385-C952-AE0D59C26B9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3" name="TextBox 1102">
              <a:extLst>
                <a:ext uri="{FF2B5EF4-FFF2-40B4-BE49-F238E27FC236}">
                  <a16:creationId xmlns:a16="http://schemas.microsoft.com/office/drawing/2014/main" id="{85617E46-49F5-F58F-0319-F2F020543714}"/>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05" name="Group 1104">
            <a:extLst>
              <a:ext uri="{FF2B5EF4-FFF2-40B4-BE49-F238E27FC236}">
                <a16:creationId xmlns:a16="http://schemas.microsoft.com/office/drawing/2014/main" id="{B3A2B95A-B519-F5C2-C779-C26892BE2418}"/>
              </a:ext>
            </a:extLst>
          </p:cNvPr>
          <p:cNvGrpSpPr/>
          <p:nvPr/>
        </p:nvGrpSpPr>
        <p:grpSpPr>
          <a:xfrm>
            <a:off x="7146945" y="6431040"/>
            <a:ext cx="301686" cy="369332"/>
            <a:chOff x="-23321" y="641961"/>
            <a:chExt cx="301686" cy="369332"/>
          </a:xfrm>
        </p:grpSpPr>
        <p:sp>
          <p:nvSpPr>
            <p:cNvPr id="1107" name="Rectangle 1106">
              <a:extLst>
                <a:ext uri="{FF2B5EF4-FFF2-40B4-BE49-F238E27FC236}">
                  <a16:creationId xmlns:a16="http://schemas.microsoft.com/office/drawing/2014/main" id="{769A09AE-C36C-DFB4-F3D5-FECF0EB22577}"/>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8" name="TextBox 1107">
              <a:extLst>
                <a:ext uri="{FF2B5EF4-FFF2-40B4-BE49-F238E27FC236}">
                  <a16:creationId xmlns:a16="http://schemas.microsoft.com/office/drawing/2014/main" id="{D4C2A8B8-3314-234E-EAC1-507AFA1F357E}"/>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grpSp>
        <p:nvGrpSpPr>
          <p:cNvPr id="1116" name="Group 1115">
            <a:extLst>
              <a:ext uri="{FF2B5EF4-FFF2-40B4-BE49-F238E27FC236}">
                <a16:creationId xmlns:a16="http://schemas.microsoft.com/office/drawing/2014/main" id="{6D8EE73B-18E1-D212-3C1B-8700D8B49A81}"/>
              </a:ext>
            </a:extLst>
          </p:cNvPr>
          <p:cNvGrpSpPr/>
          <p:nvPr/>
        </p:nvGrpSpPr>
        <p:grpSpPr>
          <a:xfrm>
            <a:off x="7146945" y="3203907"/>
            <a:ext cx="301686" cy="369332"/>
            <a:chOff x="-23321" y="641961"/>
            <a:chExt cx="301686" cy="369332"/>
          </a:xfrm>
        </p:grpSpPr>
        <p:sp>
          <p:nvSpPr>
            <p:cNvPr id="1117" name="Rectangle 1116">
              <a:extLst>
                <a:ext uri="{FF2B5EF4-FFF2-40B4-BE49-F238E27FC236}">
                  <a16:creationId xmlns:a16="http://schemas.microsoft.com/office/drawing/2014/main" id="{575F57B6-21F9-2F04-0232-85AFCE5B3C8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8" name="TextBox 1117">
              <a:extLst>
                <a:ext uri="{FF2B5EF4-FFF2-40B4-BE49-F238E27FC236}">
                  <a16:creationId xmlns:a16="http://schemas.microsoft.com/office/drawing/2014/main" id="{00AE0DD7-ED85-0D6E-B092-7D081EB6FFCF}"/>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21" name="Group 1120">
            <a:extLst>
              <a:ext uri="{FF2B5EF4-FFF2-40B4-BE49-F238E27FC236}">
                <a16:creationId xmlns:a16="http://schemas.microsoft.com/office/drawing/2014/main" id="{7F7DBD5B-3C3A-8A2D-4BA9-A4EB27EDAEBF}"/>
              </a:ext>
            </a:extLst>
          </p:cNvPr>
          <p:cNvGrpSpPr/>
          <p:nvPr/>
        </p:nvGrpSpPr>
        <p:grpSpPr>
          <a:xfrm>
            <a:off x="7146945" y="3442715"/>
            <a:ext cx="301686" cy="369332"/>
            <a:chOff x="-23321" y="641961"/>
            <a:chExt cx="301686" cy="369332"/>
          </a:xfrm>
        </p:grpSpPr>
        <p:sp>
          <p:nvSpPr>
            <p:cNvPr id="1122" name="Rectangle 1121">
              <a:extLst>
                <a:ext uri="{FF2B5EF4-FFF2-40B4-BE49-F238E27FC236}">
                  <a16:creationId xmlns:a16="http://schemas.microsoft.com/office/drawing/2014/main" id="{41030AB7-617E-A547-C950-D1AE4EA2FFE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TextBox 1122">
              <a:extLst>
                <a:ext uri="{FF2B5EF4-FFF2-40B4-BE49-F238E27FC236}">
                  <a16:creationId xmlns:a16="http://schemas.microsoft.com/office/drawing/2014/main" id="{86FB1B7F-42BF-9342-27B0-39E7317F0F38}"/>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43" name="Group 1142">
            <a:extLst>
              <a:ext uri="{FF2B5EF4-FFF2-40B4-BE49-F238E27FC236}">
                <a16:creationId xmlns:a16="http://schemas.microsoft.com/office/drawing/2014/main" id="{D8EAD3C9-1D1D-D81D-1277-0D480680ED00}"/>
              </a:ext>
            </a:extLst>
          </p:cNvPr>
          <p:cNvGrpSpPr/>
          <p:nvPr/>
        </p:nvGrpSpPr>
        <p:grpSpPr>
          <a:xfrm>
            <a:off x="7146945" y="2082097"/>
            <a:ext cx="301686" cy="369332"/>
            <a:chOff x="-23321" y="641961"/>
            <a:chExt cx="301686" cy="369332"/>
          </a:xfrm>
        </p:grpSpPr>
        <p:sp>
          <p:nvSpPr>
            <p:cNvPr id="1144" name="Rectangle 1143">
              <a:extLst>
                <a:ext uri="{FF2B5EF4-FFF2-40B4-BE49-F238E27FC236}">
                  <a16:creationId xmlns:a16="http://schemas.microsoft.com/office/drawing/2014/main" id="{5726905C-B65E-CD25-9636-32A983F6B0C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5" name="TextBox 1144">
              <a:extLst>
                <a:ext uri="{FF2B5EF4-FFF2-40B4-BE49-F238E27FC236}">
                  <a16:creationId xmlns:a16="http://schemas.microsoft.com/office/drawing/2014/main" id="{79093D85-BFDB-7C06-BDCD-F93295C48130}"/>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09" name="Group 1108">
            <a:extLst>
              <a:ext uri="{FF2B5EF4-FFF2-40B4-BE49-F238E27FC236}">
                <a16:creationId xmlns:a16="http://schemas.microsoft.com/office/drawing/2014/main" id="{D09EB1D8-A5C7-92E3-AAFC-D437C998A198}"/>
              </a:ext>
            </a:extLst>
          </p:cNvPr>
          <p:cNvGrpSpPr/>
          <p:nvPr/>
        </p:nvGrpSpPr>
        <p:grpSpPr>
          <a:xfrm>
            <a:off x="7146945" y="2315164"/>
            <a:ext cx="301686" cy="369332"/>
            <a:chOff x="-23321" y="641961"/>
            <a:chExt cx="301686" cy="369332"/>
          </a:xfrm>
        </p:grpSpPr>
        <p:sp>
          <p:nvSpPr>
            <p:cNvPr id="1110" name="Rectangle 1109">
              <a:extLst>
                <a:ext uri="{FF2B5EF4-FFF2-40B4-BE49-F238E27FC236}">
                  <a16:creationId xmlns:a16="http://schemas.microsoft.com/office/drawing/2014/main" id="{182CC0E1-A887-7D88-2D22-0CF3551F87B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1" name="TextBox 1110">
              <a:extLst>
                <a:ext uri="{FF2B5EF4-FFF2-40B4-BE49-F238E27FC236}">
                  <a16:creationId xmlns:a16="http://schemas.microsoft.com/office/drawing/2014/main" id="{3224B2F2-3423-460E-5690-2ED071261689}"/>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grpSp>
        <p:nvGrpSpPr>
          <p:cNvPr id="1150" name="Group 1149">
            <a:extLst>
              <a:ext uri="{FF2B5EF4-FFF2-40B4-BE49-F238E27FC236}">
                <a16:creationId xmlns:a16="http://schemas.microsoft.com/office/drawing/2014/main" id="{5263108A-C02C-2BD2-CA85-27B920992B74}"/>
              </a:ext>
            </a:extLst>
          </p:cNvPr>
          <p:cNvGrpSpPr/>
          <p:nvPr/>
        </p:nvGrpSpPr>
        <p:grpSpPr>
          <a:xfrm>
            <a:off x="7146945" y="4165546"/>
            <a:ext cx="301686" cy="369332"/>
            <a:chOff x="-23321" y="641961"/>
            <a:chExt cx="301686" cy="369332"/>
          </a:xfrm>
        </p:grpSpPr>
        <p:sp>
          <p:nvSpPr>
            <p:cNvPr id="1152" name="Rectangle 1151">
              <a:extLst>
                <a:ext uri="{FF2B5EF4-FFF2-40B4-BE49-F238E27FC236}">
                  <a16:creationId xmlns:a16="http://schemas.microsoft.com/office/drawing/2014/main" id="{3789F550-CF71-9736-648F-81BB69C1D09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3" name="TextBox 1152">
              <a:extLst>
                <a:ext uri="{FF2B5EF4-FFF2-40B4-BE49-F238E27FC236}">
                  <a16:creationId xmlns:a16="http://schemas.microsoft.com/office/drawing/2014/main" id="{CC9B2574-9A5D-6DE9-FDE3-7F485E5668FB}"/>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grpSp>
        <p:nvGrpSpPr>
          <p:cNvPr id="1156" name="Group 1155">
            <a:extLst>
              <a:ext uri="{FF2B5EF4-FFF2-40B4-BE49-F238E27FC236}">
                <a16:creationId xmlns:a16="http://schemas.microsoft.com/office/drawing/2014/main" id="{C79055C6-D706-0BA2-4BAD-169ED27C337F}"/>
              </a:ext>
            </a:extLst>
          </p:cNvPr>
          <p:cNvGrpSpPr/>
          <p:nvPr/>
        </p:nvGrpSpPr>
        <p:grpSpPr>
          <a:xfrm>
            <a:off x="7146945" y="1148691"/>
            <a:ext cx="301686" cy="369332"/>
            <a:chOff x="-23321" y="641961"/>
            <a:chExt cx="301686" cy="369332"/>
          </a:xfrm>
        </p:grpSpPr>
        <p:sp>
          <p:nvSpPr>
            <p:cNvPr id="1157" name="Rectangle 1156">
              <a:extLst>
                <a:ext uri="{FF2B5EF4-FFF2-40B4-BE49-F238E27FC236}">
                  <a16:creationId xmlns:a16="http://schemas.microsoft.com/office/drawing/2014/main" id="{143CF3FA-AE08-F089-2102-DE723169B71A}"/>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8" name="TextBox 1157">
              <a:extLst>
                <a:ext uri="{FF2B5EF4-FFF2-40B4-BE49-F238E27FC236}">
                  <a16:creationId xmlns:a16="http://schemas.microsoft.com/office/drawing/2014/main" id="{DECB6BA1-2A12-6938-BE8A-D2F6E60A9CD3}"/>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cxnSp>
        <p:nvCxnSpPr>
          <p:cNvPr id="1052" name="Straight Connector 1051">
            <a:extLst>
              <a:ext uri="{FF2B5EF4-FFF2-40B4-BE49-F238E27FC236}">
                <a16:creationId xmlns:a16="http://schemas.microsoft.com/office/drawing/2014/main" id="{B3C99ED9-7CC7-8A48-5AEE-234FFEF6C361}"/>
              </a:ext>
            </a:extLst>
          </p:cNvPr>
          <p:cNvCxnSpPr>
            <a:cxnSpLocks/>
          </p:cNvCxnSpPr>
          <p:nvPr/>
        </p:nvCxnSpPr>
        <p:spPr>
          <a:xfrm>
            <a:off x="7424738" y="2024063"/>
            <a:ext cx="458677" cy="297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64" name="Straight Connector 1063">
            <a:extLst>
              <a:ext uri="{FF2B5EF4-FFF2-40B4-BE49-F238E27FC236}">
                <a16:creationId xmlns:a16="http://schemas.microsoft.com/office/drawing/2014/main" id="{027FCA98-5DD9-3911-7318-8E9D28CEE25D}"/>
              </a:ext>
            </a:extLst>
          </p:cNvPr>
          <p:cNvCxnSpPr>
            <a:cxnSpLocks/>
          </p:cNvCxnSpPr>
          <p:nvPr/>
        </p:nvCxnSpPr>
        <p:spPr>
          <a:xfrm flipV="1">
            <a:off x="7427119" y="5226988"/>
            <a:ext cx="292150" cy="86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74" name="Straight Connector 1073">
            <a:extLst>
              <a:ext uri="{FF2B5EF4-FFF2-40B4-BE49-F238E27FC236}">
                <a16:creationId xmlns:a16="http://schemas.microsoft.com/office/drawing/2014/main" id="{26D4E95A-F9D7-4BFC-126E-307C2EE9210B}"/>
              </a:ext>
            </a:extLst>
          </p:cNvPr>
          <p:cNvCxnSpPr>
            <a:cxnSpLocks/>
          </p:cNvCxnSpPr>
          <p:nvPr/>
        </p:nvCxnSpPr>
        <p:spPr>
          <a:xfrm>
            <a:off x="7427119" y="5461214"/>
            <a:ext cx="294562" cy="24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79" name="Straight Connector 1078">
            <a:extLst>
              <a:ext uri="{FF2B5EF4-FFF2-40B4-BE49-F238E27FC236}">
                <a16:creationId xmlns:a16="http://schemas.microsoft.com/office/drawing/2014/main" id="{38234E4E-7D9D-8F31-91AD-4AD4169E850C}"/>
              </a:ext>
            </a:extLst>
          </p:cNvPr>
          <p:cNvCxnSpPr>
            <a:cxnSpLocks/>
          </p:cNvCxnSpPr>
          <p:nvPr/>
        </p:nvCxnSpPr>
        <p:spPr>
          <a:xfrm flipV="1">
            <a:off x="7427119" y="4103013"/>
            <a:ext cx="292150" cy="226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a:extLst>
              <a:ext uri="{FF2B5EF4-FFF2-40B4-BE49-F238E27FC236}">
                <a16:creationId xmlns:a16="http://schemas.microsoft.com/office/drawing/2014/main" id="{A90EFE71-7B5A-A073-2E0D-BB40868D16D8}"/>
              </a:ext>
            </a:extLst>
          </p:cNvPr>
          <p:cNvCxnSpPr>
            <a:cxnSpLocks/>
          </p:cNvCxnSpPr>
          <p:nvPr/>
        </p:nvCxnSpPr>
        <p:spPr>
          <a:xfrm>
            <a:off x="7427119" y="5685051"/>
            <a:ext cx="290109" cy="2019"/>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8390BAAA-93C4-D5B4-A380-3525B4385C88}"/>
              </a:ext>
            </a:extLst>
          </p:cNvPr>
          <p:cNvCxnSpPr>
            <a:cxnSpLocks/>
          </p:cNvCxnSpPr>
          <p:nvPr/>
        </p:nvCxnSpPr>
        <p:spPr>
          <a:xfrm flipV="1">
            <a:off x="7429500" y="5906130"/>
            <a:ext cx="286938" cy="37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id="{C6F9B813-D316-7BC3-FFE8-9056BD43CC49}"/>
              </a:ext>
            </a:extLst>
          </p:cNvPr>
          <p:cNvCxnSpPr>
            <a:cxnSpLocks/>
          </p:cNvCxnSpPr>
          <p:nvPr/>
        </p:nvCxnSpPr>
        <p:spPr>
          <a:xfrm flipV="1">
            <a:off x="7424738" y="6141577"/>
            <a:ext cx="291700" cy="67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8EF0C267-7D91-A45B-1257-E1835B201A9D}"/>
              </a:ext>
            </a:extLst>
          </p:cNvPr>
          <p:cNvCxnSpPr>
            <a:cxnSpLocks/>
          </p:cNvCxnSpPr>
          <p:nvPr/>
        </p:nvCxnSpPr>
        <p:spPr>
          <a:xfrm flipV="1">
            <a:off x="7427119" y="6370734"/>
            <a:ext cx="292849" cy="11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F358A310-3D35-987B-EB1D-0549D1E274DA}"/>
              </a:ext>
            </a:extLst>
          </p:cNvPr>
          <p:cNvCxnSpPr>
            <a:cxnSpLocks/>
          </p:cNvCxnSpPr>
          <p:nvPr/>
        </p:nvCxnSpPr>
        <p:spPr>
          <a:xfrm flipV="1">
            <a:off x="7427119" y="6606182"/>
            <a:ext cx="293841" cy="279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6CD71F2E-A479-96DC-7FCB-31F07B0F3F91}"/>
              </a:ext>
            </a:extLst>
          </p:cNvPr>
          <p:cNvCxnSpPr>
            <a:cxnSpLocks/>
          </p:cNvCxnSpPr>
          <p:nvPr/>
        </p:nvCxnSpPr>
        <p:spPr>
          <a:xfrm flipV="1">
            <a:off x="7427119" y="3388573"/>
            <a:ext cx="283121" cy="232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a:extLst>
              <a:ext uri="{FF2B5EF4-FFF2-40B4-BE49-F238E27FC236}">
                <a16:creationId xmlns:a16="http://schemas.microsoft.com/office/drawing/2014/main" id="{E07EC173-5BD6-F5E3-2B68-44D9C063203D}"/>
              </a:ext>
            </a:extLst>
          </p:cNvPr>
          <p:cNvCxnSpPr>
            <a:cxnSpLocks/>
          </p:cNvCxnSpPr>
          <p:nvPr/>
        </p:nvCxnSpPr>
        <p:spPr>
          <a:xfrm>
            <a:off x="7427119" y="3626644"/>
            <a:ext cx="283579" cy="73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42" name="Straight Connector 1141">
            <a:extLst>
              <a:ext uri="{FF2B5EF4-FFF2-40B4-BE49-F238E27FC236}">
                <a16:creationId xmlns:a16="http://schemas.microsoft.com/office/drawing/2014/main" id="{59AC46A7-C067-B7EF-4369-F90445C9B9B9}"/>
              </a:ext>
            </a:extLst>
          </p:cNvPr>
          <p:cNvCxnSpPr>
            <a:cxnSpLocks/>
          </p:cNvCxnSpPr>
          <p:nvPr/>
        </p:nvCxnSpPr>
        <p:spPr>
          <a:xfrm>
            <a:off x="7427119" y="2262188"/>
            <a:ext cx="446769" cy="299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24000BF9-F477-9FBD-9C7D-4DABE2E116E8}"/>
              </a:ext>
            </a:extLst>
          </p:cNvPr>
          <p:cNvCxnSpPr>
            <a:cxnSpLocks/>
          </p:cNvCxnSpPr>
          <p:nvPr/>
        </p:nvCxnSpPr>
        <p:spPr>
          <a:xfrm>
            <a:off x="7427119" y="2493169"/>
            <a:ext cx="444388" cy="666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0E75AACC-96A3-4129-E33A-2C1EFD167019}"/>
              </a:ext>
            </a:extLst>
          </p:cNvPr>
          <p:cNvCxnSpPr>
            <a:cxnSpLocks/>
          </p:cNvCxnSpPr>
          <p:nvPr/>
        </p:nvCxnSpPr>
        <p:spPr>
          <a:xfrm flipV="1">
            <a:off x="7431881" y="4331733"/>
            <a:ext cx="282494" cy="147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193D2A02-9C79-7F7C-B46C-9A7AE539AB37}"/>
              </a:ext>
            </a:extLst>
          </p:cNvPr>
          <p:cNvCxnSpPr>
            <a:cxnSpLocks/>
          </p:cNvCxnSpPr>
          <p:nvPr/>
        </p:nvCxnSpPr>
        <p:spPr>
          <a:xfrm flipV="1">
            <a:off x="7427119" y="1341167"/>
            <a:ext cx="444388" cy="185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61" name="Straight Connector 1160">
            <a:extLst>
              <a:ext uri="{FF2B5EF4-FFF2-40B4-BE49-F238E27FC236}">
                <a16:creationId xmlns:a16="http://schemas.microsoft.com/office/drawing/2014/main" id="{71126A92-8C7C-07F8-9649-763F9E780BB7}"/>
              </a:ext>
            </a:extLst>
          </p:cNvPr>
          <p:cNvCxnSpPr>
            <a:cxnSpLocks/>
          </p:cNvCxnSpPr>
          <p:nvPr/>
        </p:nvCxnSpPr>
        <p:spPr>
          <a:xfrm>
            <a:off x="7859599" y="1327410"/>
            <a:ext cx="0" cy="51258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80" name="Straight Connector 1179">
            <a:extLst>
              <a:ext uri="{FF2B5EF4-FFF2-40B4-BE49-F238E27FC236}">
                <a16:creationId xmlns:a16="http://schemas.microsoft.com/office/drawing/2014/main" id="{3AF99821-19B0-8BB2-53F5-431DCCB5261A}"/>
              </a:ext>
            </a:extLst>
          </p:cNvPr>
          <p:cNvCxnSpPr>
            <a:cxnSpLocks/>
          </p:cNvCxnSpPr>
          <p:nvPr/>
        </p:nvCxnSpPr>
        <p:spPr>
          <a:xfrm>
            <a:off x="7580022" y="981474"/>
            <a:ext cx="0" cy="560692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437A9A2-7ADD-44F9-0AF6-606542C2A11A}"/>
              </a:ext>
            </a:extLst>
          </p:cNvPr>
          <p:cNvCxnSpPr>
            <a:cxnSpLocks/>
          </p:cNvCxnSpPr>
          <p:nvPr/>
        </p:nvCxnSpPr>
        <p:spPr>
          <a:xfrm>
            <a:off x="7710240" y="1154193"/>
            <a:ext cx="0" cy="16777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4A6B296-4E35-A391-4797-F5E3902EAC80}"/>
              </a:ext>
            </a:extLst>
          </p:cNvPr>
          <p:cNvCxnSpPr>
            <a:cxnSpLocks/>
          </p:cNvCxnSpPr>
          <p:nvPr/>
        </p:nvCxnSpPr>
        <p:spPr>
          <a:xfrm>
            <a:off x="7701942" y="5055676"/>
            <a:ext cx="0" cy="16777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185690-DD2B-7A89-A4C1-DA035E586820}"/>
              </a:ext>
            </a:extLst>
          </p:cNvPr>
          <p:cNvCxnSpPr>
            <a:cxnSpLocks/>
          </p:cNvCxnSpPr>
          <p:nvPr/>
        </p:nvCxnSpPr>
        <p:spPr>
          <a:xfrm flipH="1">
            <a:off x="7710240" y="3929765"/>
            <a:ext cx="1703" cy="6676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F0965C7-F52B-10E1-4326-AACF972A236A}"/>
              </a:ext>
            </a:extLst>
          </p:cNvPr>
          <p:cNvCxnSpPr>
            <a:cxnSpLocks/>
          </p:cNvCxnSpPr>
          <p:nvPr/>
        </p:nvCxnSpPr>
        <p:spPr>
          <a:xfrm>
            <a:off x="7711942" y="3211289"/>
            <a:ext cx="0" cy="6170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E852F31A-BB16-AD38-A608-8D798A787F6F}"/>
              </a:ext>
            </a:extLst>
          </p:cNvPr>
          <p:cNvGrpSpPr/>
          <p:nvPr/>
        </p:nvGrpSpPr>
        <p:grpSpPr>
          <a:xfrm>
            <a:off x="1876806" y="1460391"/>
            <a:ext cx="949813" cy="4369785"/>
            <a:chOff x="2324481" y="1546116"/>
            <a:chExt cx="949813" cy="4369785"/>
          </a:xfrm>
        </p:grpSpPr>
        <p:grpSp>
          <p:nvGrpSpPr>
            <p:cNvPr id="1045" name="Group 1044">
              <a:extLst>
                <a:ext uri="{FF2B5EF4-FFF2-40B4-BE49-F238E27FC236}">
                  <a16:creationId xmlns:a16="http://schemas.microsoft.com/office/drawing/2014/main" id="{7F2E34B1-D7A1-717A-76FB-DD2FA1B719AE}"/>
                </a:ext>
              </a:extLst>
            </p:cNvPr>
            <p:cNvGrpSpPr/>
            <p:nvPr/>
          </p:nvGrpSpPr>
          <p:grpSpPr>
            <a:xfrm>
              <a:off x="2336022" y="2133237"/>
              <a:ext cx="301686" cy="369332"/>
              <a:chOff x="-23321" y="641961"/>
              <a:chExt cx="301686" cy="369332"/>
            </a:xfrm>
          </p:grpSpPr>
          <p:sp>
            <p:nvSpPr>
              <p:cNvPr id="1046" name="Rectangle 1045">
                <a:extLst>
                  <a:ext uri="{FF2B5EF4-FFF2-40B4-BE49-F238E27FC236}">
                    <a16:creationId xmlns:a16="http://schemas.microsoft.com/office/drawing/2014/main" id="{3C351E08-0E71-FAE1-DBD2-4A73960CE11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TextBox 1046">
                <a:extLst>
                  <a:ext uri="{FF2B5EF4-FFF2-40B4-BE49-F238E27FC236}">
                    <a16:creationId xmlns:a16="http://schemas.microsoft.com/office/drawing/2014/main" id="{C3A5DFC1-FACF-2555-76B9-6C7AA07B8362}"/>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grpSp>
          <p:nvGrpSpPr>
            <p:cNvPr id="1057" name="Group 1056">
              <a:extLst>
                <a:ext uri="{FF2B5EF4-FFF2-40B4-BE49-F238E27FC236}">
                  <a16:creationId xmlns:a16="http://schemas.microsoft.com/office/drawing/2014/main" id="{3D0200D9-6668-7ED5-916B-18BBE425245E}"/>
                </a:ext>
              </a:extLst>
            </p:cNvPr>
            <p:cNvGrpSpPr/>
            <p:nvPr/>
          </p:nvGrpSpPr>
          <p:grpSpPr>
            <a:xfrm>
              <a:off x="2336022" y="2370346"/>
              <a:ext cx="301686" cy="369332"/>
              <a:chOff x="-23321" y="641961"/>
              <a:chExt cx="301686" cy="369332"/>
            </a:xfrm>
          </p:grpSpPr>
          <p:sp>
            <p:nvSpPr>
              <p:cNvPr id="1058" name="Rectangle 1057">
                <a:extLst>
                  <a:ext uri="{FF2B5EF4-FFF2-40B4-BE49-F238E27FC236}">
                    <a16:creationId xmlns:a16="http://schemas.microsoft.com/office/drawing/2014/main" id="{DC78C900-190C-9648-8B29-61D935202BC7}"/>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9" name="TextBox 1058">
                <a:extLst>
                  <a:ext uri="{FF2B5EF4-FFF2-40B4-BE49-F238E27FC236}">
                    <a16:creationId xmlns:a16="http://schemas.microsoft.com/office/drawing/2014/main" id="{48AB5C21-AB13-697D-F49E-C65AC50F5A27}"/>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cxnSp>
          <p:nvCxnSpPr>
            <p:cNvPr id="1060" name="Straight Connector 1059">
              <a:extLst>
                <a:ext uri="{FF2B5EF4-FFF2-40B4-BE49-F238E27FC236}">
                  <a16:creationId xmlns:a16="http://schemas.microsoft.com/office/drawing/2014/main" id="{C6EBA267-3448-BB06-5554-7AAD68788A3F}"/>
                </a:ext>
              </a:extLst>
            </p:cNvPr>
            <p:cNvCxnSpPr>
              <a:cxnSpLocks/>
            </p:cNvCxnSpPr>
            <p:nvPr/>
          </p:nvCxnSpPr>
          <p:spPr>
            <a:xfrm flipV="1">
              <a:off x="2613025" y="2553795"/>
              <a:ext cx="467594" cy="208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066" name="Group 1065">
              <a:extLst>
                <a:ext uri="{FF2B5EF4-FFF2-40B4-BE49-F238E27FC236}">
                  <a16:creationId xmlns:a16="http://schemas.microsoft.com/office/drawing/2014/main" id="{B9A492BF-66AB-C344-9568-2DDAF935DB9B}"/>
                </a:ext>
              </a:extLst>
            </p:cNvPr>
            <p:cNvGrpSpPr/>
            <p:nvPr/>
          </p:nvGrpSpPr>
          <p:grpSpPr>
            <a:xfrm>
              <a:off x="2324481" y="5355419"/>
              <a:ext cx="301686" cy="369332"/>
              <a:chOff x="-23321" y="641961"/>
              <a:chExt cx="301686" cy="369332"/>
            </a:xfrm>
          </p:grpSpPr>
          <p:sp>
            <p:nvSpPr>
              <p:cNvPr id="1067" name="Rectangle 1066">
                <a:extLst>
                  <a:ext uri="{FF2B5EF4-FFF2-40B4-BE49-F238E27FC236}">
                    <a16:creationId xmlns:a16="http://schemas.microsoft.com/office/drawing/2014/main" id="{9694712F-B632-8090-0B81-CD43224088E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8" name="TextBox 1067">
                <a:extLst>
                  <a:ext uri="{FF2B5EF4-FFF2-40B4-BE49-F238E27FC236}">
                    <a16:creationId xmlns:a16="http://schemas.microsoft.com/office/drawing/2014/main" id="{5FF9DC12-E772-24B3-CF8E-4732C84D189C}"/>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cxnSp>
          <p:nvCxnSpPr>
            <p:cNvPr id="1069" name="Straight Connector 1068">
              <a:extLst>
                <a:ext uri="{FF2B5EF4-FFF2-40B4-BE49-F238E27FC236}">
                  <a16:creationId xmlns:a16="http://schemas.microsoft.com/office/drawing/2014/main" id="{EEF6891D-F440-0B76-8A5B-1F21623E4EB4}"/>
                </a:ext>
              </a:extLst>
            </p:cNvPr>
            <p:cNvCxnSpPr>
              <a:cxnSpLocks/>
            </p:cNvCxnSpPr>
            <p:nvPr/>
          </p:nvCxnSpPr>
          <p:spPr>
            <a:xfrm>
              <a:off x="2603500" y="5537200"/>
              <a:ext cx="611202" cy="288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24" name="Straight Connector 1123">
              <a:extLst>
                <a:ext uri="{FF2B5EF4-FFF2-40B4-BE49-F238E27FC236}">
                  <a16:creationId xmlns:a16="http://schemas.microsoft.com/office/drawing/2014/main" id="{E8FE5919-83A4-F574-DA73-DFADA38EC5CC}"/>
                </a:ext>
              </a:extLst>
            </p:cNvPr>
            <p:cNvCxnSpPr>
              <a:cxnSpLocks/>
            </p:cNvCxnSpPr>
            <p:nvPr/>
          </p:nvCxnSpPr>
          <p:spPr>
            <a:xfrm flipV="1">
              <a:off x="2609850" y="2326412"/>
              <a:ext cx="470769" cy="403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509DB147-4F02-D84C-DF8D-9D1BC0AE044B}"/>
                </a:ext>
              </a:extLst>
            </p:cNvPr>
            <p:cNvCxnSpPr>
              <a:cxnSpLocks/>
            </p:cNvCxnSpPr>
            <p:nvPr/>
          </p:nvCxnSpPr>
          <p:spPr>
            <a:xfrm>
              <a:off x="2635250" y="4178300"/>
              <a:ext cx="605707" cy="414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131" name="Group 1130">
              <a:extLst>
                <a:ext uri="{FF2B5EF4-FFF2-40B4-BE49-F238E27FC236}">
                  <a16:creationId xmlns:a16="http://schemas.microsoft.com/office/drawing/2014/main" id="{80AA12D2-B3CE-EBD2-06AB-77A23C47E000}"/>
                </a:ext>
              </a:extLst>
            </p:cNvPr>
            <p:cNvGrpSpPr/>
            <p:nvPr/>
          </p:nvGrpSpPr>
          <p:grpSpPr>
            <a:xfrm>
              <a:off x="2351647" y="3997781"/>
              <a:ext cx="301686" cy="369332"/>
              <a:chOff x="-23321" y="641961"/>
              <a:chExt cx="301686" cy="369332"/>
            </a:xfrm>
          </p:grpSpPr>
          <p:sp>
            <p:nvSpPr>
              <p:cNvPr id="1132" name="Rectangle 1131">
                <a:extLst>
                  <a:ext uri="{FF2B5EF4-FFF2-40B4-BE49-F238E27FC236}">
                    <a16:creationId xmlns:a16="http://schemas.microsoft.com/office/drawing/2014/main" id="{165CC840-D765-3D73-D7FB-58643061763C}"/>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3" name="TextBox 1132">
                <a:extLst>
                  <a:ext uri="{FF2B5EF4-FFF2-40B4-BE49-F238E27FC236}">
                    <a16:creationId xmlns:a16="http://schemas.microsoft.com/office/drawing/2014/main" id="{8B5FE7D4-6CF9-72EA-2F8C-C3380B9B8121}"/>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cxnSp>
          <p:nvCxnSpPr>
            <p:cNvPr id="1135" name="Straight Connector 1134">
              <a:extLst>
                <a:ext uri="{FF2B5EF4-FFF2-40B4-BE49-F238E27FC236}">
                  <a16:creationId xmlns:a16="http://schemas.microsoft.com/office/drawing/2014/main" id="{9FC75FE2-2078-3760-2F66-96CD1C9C12BD}"/>
                </a:ext>
              </a:extLst>
            </p:cNvPr>
            <p:cNvCxnSpPr>
              <a:cxnSpLocks/>
            </p:cNvCxnSpPr>
            <p:nvPr/>
          </p:nvCxnSpPr>
          <p:spPr>
            <a:xfrm>
              <a:off x="3224226" y="4163399"/>
              <a:ext cx="62" cy="121198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164" name="Group 1163">
              <a:extLst>
                <a:ext uri="{FF2B5EF4-FFF2-40B4-BE49-F238E27FC236}">
                  <a16:creationId xmlns:a16="http://schemas.microsoft.com/office/drawing/2014/main" id="{D7700220-560B-0E28-71D6-09F31FB62634}"/>
                </a:ext>
              </a:extLst>
            </p:cNvPr>
            <p:cNvGrpSpPr/>
            <p:nvPr/>
          </p:nvGrpSpPr>
          <p:grpSpPr>
            <a:xfrm>
              <a:off x="2337861" y="2623054"/>
              <a:ext cx="301686" cy="369332"/>
              <a:chOff x="-23321" y="641961"/>
              <a:chExt cx="301686" cy="369332"/>
            </a:xfrm>
          </p:grpSpPr>
          <p:sp>
            <p:nvSpPr>
              <p:cNvPr id="1165" name="Rectangle 1164">
                <a:extLst>
                  <a:ext uri="{FF2B5EF4-FFF2-40B4-BE49-F238E27FC236}">
                    <a16:creationId xmlns:a16="http://schemas.microsoft.com/office/drawing/2014/main" id="{C3AF404C-9FAE-0525-4768-6E48AFB9C210}"/>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6" name="TextBox 1165">
                <a:extLst>
                  <a:ext uri="{FF2B5EF4-FFF2-40B4-BE49-F238E27FC236}">
                    <a16:creationId xmlns:a16="http://schemas.microsoft.com/office/drawing/2014/main" id="{C336A7CD-D3BC-C678-F977-40DCB473C28E}"/>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cxnSp>
          <p:nvCxnSpPr>
            <p:cNvPr id="1167" name="Straight Connector 1166">
              <a:extLst>
                <a:ext uri="{FF2B5EF4-FFF2-40B4-BE49-F238E27FC236}">
                  <a16:creationId xmlns:a16="http://schemas.microsoft.com/office/drawing/2014/main" id="{32F04866-B1F8-060D-C7A8-D0F74BB63645}"/>
                </a:ext>
              </a:extLst>
            </p:cNvPr>
            <p:cNvCxnSpPr>
              <a:cxnSpLocks/>
            </p:cNvCxnSpPr>
            <p:nvPr/>
          </p:nvCxnSpPr>
          <p:spPr>
            <a:xfrm>
              <a:off x="2619375" y="2794000"/>
              <a:ext cx="654919" cy="564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053" name="Group 1052">
              <a:extLst>
                <a:ext uri="{FF2B5EF4-FFF2-40B4-BE49-F238E27FC236}">
                  <a16:creationId xmlns:a16="http://schemas.microsoft.com/office/drawing/2014/main" id="{1D5BC446-10F3-C5E1-6459-3DE2BBC1C91F}"/>
                </a:ext>
              </a:extLst>
            </p:cNvPr>
            <p:cNvGrpSpPr/>
            <p:nvPr/>
          </p:nvGrpSpPr>
          <p:grpSpPr>
            <a:xfrm>
              <a:off x="2342037" y="2857168"/>
              <a:ext cx="283353" cy="369332"/>
              <a:chOff x="-20481" y="652156"/>
              <a:chExt cx="283353" cy="369332"/>
            </a:xfrm>
          </p:grpSpPr>
          <p:sp>
            <p:nvSpPr>
              <p:cNvPr id="1054" name="Rectangle 1053">
                <a:extLst>
                  <a:ext uri="{FF2B5EF4-FFF2-40B4-BE49-F238E27FC236}">
                    <a16:creationId xmlns:a16="http://schemas.microsoft.com/office/drawing/2014/main" id="{469E53DC-BBCB-220C-EC75-6E6ADDF62D96}"/>
                  </a:ext>
                </a:extLst>
              </p:cNvPr>
              <p:cNvSpPr/>
              <p:nvPr/>
            </p:nvSpPr>
            <p:spPr>
              <a:xfrm>
                <a:off x="1" y="694888"/>
                <a:ext cx="247332"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TextBox 1054">
                <a:extLst>
                  <a:ext uri="{FF2B5EF4-FFF2-40B4-BE49-F238E27FC236}">
                    <a16:creationId xmlns:a16="http://schemas.microsoft.com/office/drawing/2014/main" id="{B47B52DB-375E-37D3-8DB0-873081C08DB4}"/>
                  </a:ext>
                </a:extLst>
              </p:cNvPr>
              <p:cNvSpPr txBox="1"/>
              <p:nvPr/>
            </p:nvSpPr>
            <p:spPr>
              <a:xfrm>
                <a:off x="-20481" y="652156"/>
                <a:ext cx="283353" cy="369332"/>
              </a:xfrm>
              <a:prstGeom prst="rect">
                <a:avLst/>
              </a:prstGeom>
              <a:noFill/>
            </p:spPr>
            <p:txBody>
              <a:bodyPr wrap="square" rtlCol="0">
                <a:spAutoFit/>
              </a:bodyPr>
              <a:lstStyle/>
              <a:p>
                <a:r>
                  <a:rPr lang="en-US" b="1" dirty="0"/>
                  <a:t>3</a:t>
                </a:r>
              </a:p>
            </p:txBody>
          </p:sp>
        </p:grpSp>
        <p:cxnSp>
          <p:nvCxnSpPr>
            <p:cNvPr id="1056" name="Straight Connector 1055">
              <a:extLst>
                <a:ext uri="{FF2B5EF4-FFF2-40B4-BE49-F238E27FC236}">
                  <a16:creationId xmlns:a16="http://schemas.microsoft.com/office/drawing/2014/main" id="{1828DBFB-DA23-7AC8-1FD8-EA7DB994F015}"/>
                </a:ext>
              </a:extLst>
            </p:cNvPr>
            <p:cNvCxnSpPr>
              <a:cxnSpLocks/>
            </p:cNvCxnSpPr>
            <p:nvPr/>
          </p:nvCxnSpPr>
          <p:spPr>
            <a:xfrm>
              <a:off x="2619375" y="3032125"/>
              <a:ext cx="550144" cy="11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69" name="Straight Connector 1168">
              <a:extLst>
                <a:ext uri="{FF2B5EF4-FFF2-40B4-BE49-F238E27FC236}">
                  <a16:creationId xmlns:a16="http://schemas.microsoft.com/office/drawing/2014/main" id="{3166F91F-7386-2D10-39CD-02AF993ACCC6}"/>
                </a:ext>
              </a:extLst>
            </p:cNvPr>
            <p:cNvCxnSpPr>
              <a:cxnSpLocks/>
            </p:cNvCxnSpPr>
            <p:nvPr/>
          </p:nvCxnSpPr>
          <p:spPr>
            <a:xfrm>
              <a:off x="3198094" y="5523671"/>
              <a:ext cx="1400" cy="26843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77" name="Straight Connector 1176">
              <a:extLst>
                <a:ext uri="{FF2B5EF4-FFF2-40B4-BE49-F238E27FC236}">
                  <a16:creationId xmlns:a16="http://schemas.microsoft.com/office/drawing/2014/main" id="{B55D03BD-6F4F-3BBE-9358-D45F5910DC25}"/>
                </a:ext>
              </a:extLst>
            </p:cNvPr>
            <p:cNvCxnSpPr>
              <a:cxnSpLocks/>
            </p:cNvCxnSpPr>
            <p:nvPr/>
          </p:nvCxnSpPr>
          <p:spPr>
            <a:xfrm>
              <a:off x="2774406" y="1546116"/>
              <a:ext cx="0" cy="43697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8" name="Straight Connector 1177">
              <a:extLst>
                <a:ext uri="{FF2B5EF4-FFF2-40B4-BE49-F238E27FC236}">
                  <a16:creationId xmlns:a16="http://schemas.microsoft.com/office/drawing/2014/main" id="{7A1CC3D8-EBE1-6EB7-68C0-35F1DDA88EBE}"/>
                </a:ext>
              </a:extLst>
            </p:cNvPr>
            <p:cNvCxnSpPr>
              <a:cxnSpLocks/>
            </p:cNvCxnSpPr>
            <p:nvPr/>
          </p:nvCxnSpPr>
          <p:spPr>
            <a:xfrm>
              <a:off x="2897909" y="1746017"/>
              <a:ext cx="0" cy="41698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9" name="Straight Connector 1178">
              <a:extLst>
                <a:ext uri="{FF2B5EF4-FFF2-40B4-BE49-F238E27FC236}">
                  <a16:creationId xmlns:a16="http://schemas.microsoft.com/office/drawing/2014/main" id="{507C9ADD-024A-86D1-B537-1FC6042ADDAA}"/>
                </a:ext>
              </a:extLst>
            </p:cNvPr>
            <p:cNvCxnSpPr>
              <a:cxnSpLocks/>
            </p:cNvCxnSpPr>
            <p:nvPr/>
          </p:nvCxnSpPr>
          <p:spPr>
            <a:xfrm>
              <a:off x="2987568" y="1945918"/>
              <a:ext cx="0" cy="39699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24E32BF-7C48-31DC-405B-E67DD09FAC18}"/>
                </a:ext>
              </a:extLst>
            </p:cNvPr>
            <p:cNvCxnSpPr>
              <a:cxnSpLocks/>
            </p:cNvCxnSpPr>
            <p:nvPr/>
          </p:nvCxnSpPr>
          <p:spPr>
            <a:xfrm>
              <a:off x="3088239" y="3956591"/>
              <a:ext cx="0" cy="19593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1148D83-2E7F-5D59-F1D3-B4A21A6B0AC4}"/>
                </a:ext>
              </a:extLst>
            </p:cNvPr>
            <p:cNvCxnSpPr>
              <a:cxnSpLocks/>
            </p:cNvCxnSpPr>
            <p:nvPr/>
          </p:nvCxnSpPr>
          <p:spPr>
            <a:xfrm>
              <a:off x="3080619" y="2133237"/>
              <a:ext cx="0" cy="17606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9238EB68-C514-B567-06CC-13384D595E2F}"/>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14" name="TextBox 13">
            <a:extLst>
              <a:ext uri="{FF2B5EF4-FFF2-40B4-BE49-F238E27FC236}">
                <a16:creationId xmlns:a16="http://schemas.microsoft.com/office/drawing/2014/main" id="{11AE8715-CDD6-B2B0-F173-735E8BAE012F}"/>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grpSp>
        <p:nvGrpSpPr>
          <p:cNvPr id="31" name="Group 30">
            <a:extLst>
              <a:ext uri="{FF2B5EF4-FFF2-40B4-BE49-F238E27FC236}">
                <a16:creationId xmlns:a16="http://schemas.microsoft.com/office/drawing/2014/main" id="{A47891D9-EF76-CBE4-C2DC-0FF3C7778B7F}"/>
              </a:ext>
            </a:extLst>
          </p:cNvPr>
          <p:cNvGrpSpPr/>
          <p:nvPr/>
        </p:nvGrpSpPr>
        <p:grpSpPr>
          <a:xfrm>
            <a:off x="-25751" y="4656191"/>
            <a:ext cx="301686" cy="369332"/>
            <a:chOff x="-23321" y="641961"/>
            <a:chExt cx="301686" cy="369332"/>
          </a:xfrm>
        </p:grpSpPr>
        <p:sp>
          <p:nvSpPr>
            <p:cNvPr id="38" name="Rectangle 37">
              <a:extLst>
                <a:ext uri="{FF2B5EF4-FFF2-40B4-BE49-F238E27FC236}">
                  <a16:creationId xmlns:a16="http://schemas.microsoft.com/office/drawing/2014/main" id="{200E7F80-D7F5-9EA4-C44F-A2932138C5C7}"/>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5FEAE1B1-47B1-C8C6-6F69-E939EB70EC3C}"/>
                </a:ext>
              </a:extLst>
            </p:cNvPr>
            <p:cNvSpPr txBox="1"/>
            <p:nvPr/>
          </p:nvSpPr>
          <p:spPr>
            <a:xfrm>
              <a:off x="-23321" y="641961"/>
              <a:ext cx="301686" cy="369332"/>
            </a:xfrm>
            <a:prstGeom prst="rect">
              <a:avLst/>
            </a:prstGeom>
            <a:noFill/>
          </p:spPr>
          <p:txBody>
            <a:bodyPr wrap="none" rtlCol="0">
              <a:spAutoFit/>
            </a:bodyPr>
            <a:lstStyle/>
            <a:p>
              <a:r>
                <a:rPr lang="en-US" b="1" dirty="0"/>
                <a:t>7</a:t>
              </a:r>
            </a:p>
          </p:txBody>
        </p:sp>
      </p:grpSp>
      <p:grpSp>
        <p:nvGrpSpPr>
          <p:cNvPr id="15" name="Group 14">
            <a:extLst>
              <a:ext uri="{FF2B5EF4-FFF2-40B4-BE49-F238E27FC236}">
                <a16:creationId xmlns:a16="http://schemas.microsoft.com/office/drawing/2014/main" id="{EAF4A8CB-AB62-0E44-C4B3-1F4419F3287F}"/>
              </a:ext>
            </a:extLst>
          </p:cNvPr>
          <p:cNvGrpSpPr/>
          <p:nvPr/>
        </p:nvGrpSpPr>
        <p:grpSpPr>
          <a:xfrm>
            <a:off x="7146945" y="4402902"/>
            <a:ext cx="301686" cy="369332"/>
            <a:chOff x="-23321" y="641961"/>
            <a:chExt cx="301686" cy="369332"/>
          </a:xfrm>
        </p:grpSpPr>
        <p:sp>
          <p:nvSpPr>
            <p:cNvPr id="17" name="Rectangle 16">
              <a:extLst>
                <a:ext uri="{FF2B5EF4-FFF2-40B4-BE49-F238E27FC236}">
                  <a16:creationId xmlns:a16="http://schemas.microsoft.com/office/drawing/2014/main" id="{4EA09E07-7B66-2F45-4356-DDB1D539844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419BD74B-E62C-9FEC-6FD3-7EA076D59236}"/>
                </a:ext>
              </a:extLst>
            </p:cNvPr>
            <p:cNvSpPr txBox="1"/>
            <p:nvPr/>
          </p:nvSpPr>
          <p:spPr>
            <a:xfrm>
              <a:off x="-23321" y="641961"/>
              <a:ext cx="301686" cy="369332"/>
            </a:xfrm>
            <a:prstGeom prst="rect">
              <a:avLst/>
            </a:prstGeom>
            <a:noFill/>
          </p:spPr>
          <p:txBody>
            <a:bodyPr wrap="none" rtlCol="0">
              <a:spAutoFit/>
            </a:bodyPr>
            <a:lstStyle/>
            <a:p>
              <a:r>
                <a:rPr lang="en-US" b="1" dirty="0"/>
                <a:t>7</a:t>
              </a:r>
            </a:p>
          </p:txBody>
        </p:sp>
      </p:grpSp>
      <p:cxnSp>
        <p:nvCxnSpPr>
          <p:cNvPr id="21" name="Straight Connector 20">
            <a:extLst>
              <a:ext uri="{FF2B5EF4-FFF2-40B4-BE49-F238E27FC236}">
                <a16:creationId xmlns:a16="http://schemas.microsoft.com/office/drawing/2014/main" id="{8D3CAEA9-FBF5-81EB-45B7-C9CF7AF20BEE}"/>
              </a:ext>
            </a:extLst>
          </p:cNvPr>
          <p:cNvCxnSpPr>
            <a:cxnSpLocks/>
          </p:cNvCxnSpPr>
          <p:nvPr/>
        </p:nvCxnSpPr>
        <p:spPr>
          <a:xfrm flipV="1">
            <a:off x="7431881" y="4597370"/>
            <a:ext cx="282494" cy="147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3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BD313-D7D6-9B38-61BB-0E53F136E4F1}"/>
              </a:ext>
            </a:extLst>
          </p:cNvPr>
          <p:cNvSpPr>
            <a:spLocks noGrp="1"/>
          </p:cNvSpPr>
          <p:nvPr>
            <p:ph type="title"/>
          </p:nvPr>
        </p:nvSpPr>
        <p:spPr/>
        <p:txBody>
          <a:bodyPr/>
          <a:lstStyle/>
          <a:p>
            <a:r>
              <a:rPr lang="en-US" dirty="0"/>
              <a:t>Load example </a:t>
            </a:r>
            <a:r>
              <a:rPr lang="en-US" dirty="0" err="1"/>
              <a:t>srat</a:t>
            </a:r>
            <a:r>
              <a:rPr lang="en-US" dirty="0"/>
              <a:t> object to see object structure.</a:t>
            </a:r>
          </a:p>
        </p:txBody>
      </p:sp>
      <p:sp>
        <p:nvSpPr>
          <p:cNvPr id="3" name="TextBox 2">
            <a:extLst>
              <a:ext uri="{FF2B5EF4-FFF2-40B4-BE49-F238E27FC236}">
                <a16:creationId xmlns:a16="http://schemas.microsoft.com/office/drawing/2014/main" id="{0C2F99F0-5293-2BEC-F430-FB7B808859DB}"/>
              </a:ext>
            </a:extLst>
          </p:cNvPr>
          <p:cNvSpPr txBox="1"/>
          <p:nvPr/>
        </p:nvSpPr>
        <p:spPr>
          <a:xfrm>
            <a:off x="2243580" y="902918"/>
            <a:ext cx="8067145" cy="369332"/>
          </a:xfrm>
          <a:prstGeom prst="rect">
            <a:avLst/>
          </a:prstGeom>
          <a:noFill/>
        </p:spPr>
        <p:txBody>
          <a:bodyPr wrap="none" rtlCol="0">
            <a:spAutoFit/>
          </a:bodyPr>
          <a:lstStyle/>
          <a:p>
            <a:r>
              <a:rPr lang="en-US" dirty="0" err="1"/>
              <a:t>Rstudio</a:t>
            </a:r>
            <a:r>
              <a:rPr lang="en-US" dirty="0"/>
              <a:t>&gt;&gt; File &gt;&gt; Open File &gt;&gt; Browse to “</a:t>
            </a:r>
            <a:r>
              <a:rPr lang="en-US" dirty="0" err="1"/>
              <a:t>temp_data</a:t>
            </a:r>
            <a:r>
              <a:rPr lang="en-US" dirty="0"/>
              <a:t>/</a:t>
            </a:r>
            <a:r>
              <a:rPr lang="en-US" dirty="0" err="1"/>
              <a:t>srat_example_object.RData</a:t>
            </a:r>
            <a:r>
              <a:rPr lang="en-US" dirty="0"/>
              <a:t>”</a:t>
            </a:r>
          </a:p>
        </p:txBody>
      </p:sp>
      <p:pic>
        <p:nvPicPr>
          <p:cNvPr id="6" name="Picture 5">
            <a:extLst>
              <a:ext uri="{FF2B5EF4-FFF2-40B4-BE49-F238E27FC236}">
                <a16:creationId xmlns:a16="http://schemas.microsoft.com/office/drawing/2014/main" id="{2089BD6B-A46C-9431-9B82-3011DC675475}"/>
              </a:ext>
            </a:extLst>
          </p:cNvPr>
          <p:cNvPicPr>
            <a:picLocks noChangeAspect="1"/>
          </p:cNvPicPr>
          <p:nvPr/>
        </p:nvPicPr>
        <p:blipFill>
          <a:blip r:embed="rId2"/>
          <a:stretch>
            <a:fillRect/>
          </a:stretch>
        </p:blipFill>
        <p:spPr>
          <a:xfrm>
            <a:off x="2466619" y="1861793"/>
            <a:ext cx="4083594" cy="3522100"/>
          </a:xfrm>
          <a:prstGeom prst="rect">
            <a:avLst/>
          </a:prstGeom>
        </p:spPr>
      </p:pic>
      <p:pic>
        <p:nvPicPr>
          <p:cNvPr id="8" name="Picture 7">
            <a:extLst>
              <a:ext uri="{FF2B5EF4-FFF2-40B4-BE49-F238E27FC236}">
                <a16:creationId xmlns:a16="http://schemas.microsoft.com/office/drawing/2014/main" id="{71AD652B-B553-8198-D212-8C38FBBEEB22}"/>
              </a:ext>
            </a:extLst>
          </p:cNvPr>
          <p:cNvPicPr>
            <a:picLocks noChangeAspect="1"/>
          </p:cNvPicPr>
          <p:nvPr/>
        </p:nvPicPr>
        <p:blipFill>
          <a:blip r:embed="rId3"/>
          <a:stretch>
            <a:fillRect/>
          </a:stretch>
        </p:blipFill>
        <p:spPr>
          <a:xfrm>
            <a:off x="6550213" y="1861793"/>
            <a:ext cx="3760511" cy="2878667"/>
          </a:xfrm>
          <a:prstGeom prst="rect">
            <a:avLst/>
          </a:prstGeom>
        </p:spPr>
      </p:pic>
    </p:spTree>
    <p:extLst>
      <p:ext uri="{BB962C8B-B14F-4D97-AF65-F5344CB8AC3E}">
        <p14:creationId xmlns:p14="http://schemas.microsoft.com/office/powerpoint/2010/main" val="3669031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778948" y="719192"/>
            <a:ext cx="4075731" cy="369332"/>
          </a:xfrm>
          <a:prstGeom prst="rect">
            <a:avLst/>
          </a:prstGeom>
          <a:noFill/>
        </p:spPr>
        <p:txBody>
          <a:bodyPr wrap="none" rtlCol="0">
            <a:spAutoFit/>
          </a:bodyPr>
          <a:lstStyle/>
          <a:p>
            <a:r>
              <a:rPr lang="en-US" dirty="0"/>
              <a:t>An initial minimal filtering on importation</a:t>
            </a:r>
          </a:p>
        </p:txBody>
      </p:sp>
      <p:grpSp>
        <p:nvGrpSpPr>
          <p:cNvPr id="1120" name="Group 1119">
            <a:extLst>
              <a:ext uri="{FF2B5EF4-FFF2-40B4-BE49-F238E27FC236}">
                <a16:creationId xmlns:a16="http://schemas.microsoft.com/office/drawing/2014/main" id="{A5CC28F6-9732-5CEA-E33B-0075FF4F27DE}"/>
              </a:ext>
            </a:extLst>
          </p:cNvPr>
          <p:cNvGrpSpPr/>
          <p:nvPr/>
        </p:nvGrpSpPr>
        <p:grpSpPr>
          <a:xfrm>
            <a:off x="4289169" y="2097628"/>
            <a:ext cx="1234433" cy="1798320"/>
            <a:chOff x="5708950" y="2685082"/>
            <a:chExt cx="591362" cy="1107532"/>
          </a:xfrm>
        </p:grpSpPr>
        <p:sp>
          <p:nvSpPr>
            <p:cNvPr id="1099" name="Rectangle 1098">
              <a:extLst>
                <a:ext uri="{FF2B5EF4-FFF2-40B4-BE49-F238E27FC236}">
                  <a16:creationId xmlns:a16="http://schemas.microsoft.com/office/drawing/2014/main" id="{A405AC25-D826-9AA5-0F7F-AE86FC5929CB}"/>
                </a:ext>
              </a:extLst>
            </p:cNvPr>
            <p:cNvSpPr/>
            <p:nvPr/>
          </p:nvSpPr>
          <p:spPr>
            <a:xfrm>
              <a:off x="5716145" y="2702382"/>
              <a:ext cx="584167" cy="127267"/>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0" name="Rectangle 1099">
              <a:extLst>
                <a:ext uri="{FF2B5EF4-FFF2-40B4-BE49-F238E27FC236}">
                  <a16:creationId xmlns:a16="http://schemas.microsoft.com/office/drawing/2014/main" id="{CF0F37DB-A9FF-4F3C-6FFA-9213C3FCAD44}"/>
                </a:ext>
              </a:extLst>
            </p:cNvPr>
            <p:cNvSpPr/>
            <p:nvPr/>
          </p:nvSpPr>
          <p:spPr>
            <a:xfrm>
              <a:off x="5716145" y="2829650"/>
              <a:ext cx="584166" cy="936341"/>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1" name="TextBox 1100">
              <a:extLst>
                <a:ext uri="{FF2B5EF4-FFF2-40B4-BE49-F238E27FC236}">
                  <a16:creationId xmlns:a16="http://schemas.microsoft.com/office/drawing/2014/main" id="{7081DC9D-A903-1C19-85EC-1868FBBBAD03}"/>
                </a:ext>
              </a:extLst>
            </p:cNvPr>
            <p:cNvSpPr txBox="1"/>
            <p:nvPr/>
          </p:nvSpPr>
          <p:spPr>
            <a:xfrm rot="16200000">
              <a:off x="5615074" y="3231435"/>
              <a:ext cx="335503" cy="147751"/>
            </a:xfrm>
            <a:prstGeom prst="rect">
              <a:avLst/>
            </a:prstGeom>
            <a:noFill/>
          </p:spPr>
          <p:txBody>
            <a:bodyPr wrap="none" rtlCol="0">
              <a:spAutoFit/>
            </a:bodyPr>
            <a:lstStyle/>
            <a:p>
              <a:pPr algn="ctr"/>
              <a:r>
                <a:rPr lang="en-US" sz="900" b="1" dirty="0"/>
                <a:t>GENE</a:t>
              </a:r>
            </a:p>
          </p:txBody>
        </p:sp>
        <p:sp>
          <p:nvSpPr>
            <p:cNvPr id="1102" name="TextBox 1101">
              <a:extLst>
                <a:ext uri="{FF2B5EF4-FFF2-40B4-BE49-F238E27FC236}">
                  <a16:creationId xmlns:a16="http://schemas.microsoft.com/office/drawing/2014/main" id="{EA4256CF-7775-668B-5D1E-87EFFF838672}"/>
                </a:ext>
              </a:extLst>
            </p:cNvPr>
            <p:cNvSpPr txBox="1"/>
            <p:nvPr/>
          </p:nvSpPr>
          <p:spPr>
            <a:xfrm>
              <a:off x="5838985" y="2794907"/>
              <a:ext cx="340854" cy="173660"/>
            </a:xfrm>
            <a:prstGeom prst="rect">
              <a:avLst/>
            </a:prstGeom>
            <a:noFill/>
          </p:spPr>
          <p:txBody>
            <a:bodyPr wrap="none" rtlCol="0">
              <a:spAutoFit/>
            </a:bodyPr>
            <a:lstStyle/>
            <a:p>
              <a:pPr algn="ctr"/>
              <a:r>
                <a:rPr lang="en-US" sz="900" b="1" dirty="0"/>
                <a:t>COUNT</a:t>
              </a:r>
            </a:p>
          </p:txBody>
        </p:sp>
        <p:sp>
          <p:nvSpPr>
            <p:cNvPr id="1103" name="TextBox 1102">
              <a:extLst>
                <a:ext uri="{FF2B5EF4-FFF2-40B4-BE49-F238E27FC236}">
                  <a16:creationId xmlns:a16="http://schemas.microsoft.com/office/drawing/2014/main" id="{C51D0419-0905-9775-69F9-C1115C972394}"/>
                </a:ext>
              </a:extLst>
            </p:cNvPr>
            <p:cNvSpPr txBox="1"/>
            <p:nvPr/>
          </p:nvSpPr>
          <p:spPr>
            <a:xfrm>
              <a:off x="5838986" y="2685082"/>
              <a:ext cx="341880" cy="208392"/>
            </a:xfrm>
            <a:prstGeom prst="rect">
              <a:avLst/>
            </a:prstGeom>
            <a:noFill/>
          </p:spPr>
          <p:txBody>
            <a:bodyPr wrap="none" rtlCol="0">
              <a:spAutoFit/>
            </a:bodyPr>
            <a:lstStyle/>
            <a:p>
              <a:pPr algn="ctr"/>
              <a:r>
                <a:rPr lang="en-US" sz="1200" b="1" dirty="0"/>
                <a:t>Cell 2</a:t>
              </a:r>
            </a:p>
          </p:txBody>
        </p:sp>
        <p:grpSp>
          <p:nvGrpSpPr>
            <p:cNvPr id="1104" name="Group 1103">
              <a:extLst>
                <a:ext uri="{FF2B5EF4-FFF2-40B4-BE49-F238E27FC236}">
                  <a16:creationId xmlns:a16="http://schemas.microsoft.com/office/drawing/2014/main" id="{E84A8A6C-5F4B-9CC8-22AF-71669C3ACAE2}"/>
                </a:ext>
              </a:extLst>
            </p:cNvPr>
            <p:cNvGrpSpPr/>
            <p:nvPr/>
          </p:nvGrpSpPr>
          <p:grpSpPr>
            <a:xfrm>
              <a:off x="5748934" y="2959282"/>
              <a:ext cx="519560" cy="833332"/>
              <a:chOff x="563929" y="1066827"/>
              <a:chExt cx="519560" cy="833332"/>
            </a:xfrm>
          </p:grpSpPr>
          <p:cxnSp>
            <p:nvCxnSpPr>
              <p:cNvPr id="1105" name="Straight Connector 1104">
                <a:extLst>
                  <a:ext uri="{FF2B5EF4-FFF2-40B4-BE49-F238E27FC236}">
                    <a16:creationId xmlns:a16="http://schemas.microsoft.com/office/drawing/2014/main" id="{56D5EBC3-0156-A71A-D1D3-C1078B6889A7}"/>
                  </a:ext>
                </a:extLst>
              </p:cNvPr>
              <p:cNvCxnSpPr>
                <a:cxnSpLocks/>
              </p:cNvCxnSpPr>
              <p:nvPr/>
            </p:nvCxnSpPr>
            <p:spPr>
              <a:xfrm>
                <a:off x="626289" y="1066827"/>
                <a:ext cx="36576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BADB3419-126E-F4A7-7048-DED7614B4C55}"/>
                  </a:ext>
                </a:extLst>
              </p:cNvPr>
              <p:cNvCxnSpPr>
                <a:cxnSpLocks/>
              </p:cNvCxnSpPr>
              <p:nvPr/>
            </p:nvCxnSpPr>
            <p:spPr>
              <a:xfrm>
                <a:off x="626289" y="1121563"/>
                <a:ext cx="3200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614FE0BC-2EEB-A3F9-11CA-AC11C4679C03}"/>
                  </a:ext>
                </a:extLst>
              </p:cNvPr>
              <p:cNvCxnSpPr>
                <a:cxnSpLocks/>
              </p:cNvCxnSpPr>
              <p:nvPr/>
            </p:nvCxnSpPr>
            <p:spPr>
              <a:xfrm>
                <a:off x="626289" y="1176299"/>
                <a:ext cx="4572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62504C4B-AF14-7A4E-2BBC-437DD2DCD599}"/>
                  </a:ext>
                </a:extLst>
              </p:cNvPr>
              <p:cNvCxnSpPr>
                <a:cxnSpLocks/>
              </p:cNvCxnSpPr>
              <p:nvPr/>
            </p:nvCxnSpPr>
            <p:spPr>
              <a:xfrm>
                <a:off x="626289" y="1231035"/>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69C5CCD4-BA30-24EA-001F-260EE0A7ECC5}"/>
                  </a:ext>
                </a:extLst>
              </p:cNvPr>
              <p:cNvCxnSpPr>
                <a:cxnSpLocks/>
              </p:cNvCxnSpPr>
              <p:nvPr/>
            </p:nvCxnSpPr>
            <p:spPr>
              <a:xfrm>
                <a:off x="626289" y="1285771"/>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C1BCF86D-278F-692E-DDB8-9E2EB8B7162D}"/>
                  </a:ext>
                </a:extLst>
              </p:cNvPr>
              <p:cNvCxnSpPr>
                <a:cxnSpLocks/>
              </p:cNvCxnSpPr>
              <p:nvPr/>
            </p:nvCxnSpPr>
            <p:spPr>
              <a:xfrm>
                <a:off x="626289" y="1340507"/>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id="{83641906-5C90-4B0F-DFBE-E7C6FB33A968}"/>
                  </a:ext>
                </a:extLst>
              </p:cNvPr>
              <p:cNvCxnSpPr>
                <a:cxnSpLocks/>
              </p:cNvCxnSpPr>
              <p:nvPr/>
            </p:nvCxnSpPr>
            <p:spPr>
              <a:xfrm>
                <a:off x="626289" y="1449979"/>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1CFA5A37-21A6-597D-580B-5D61DFDF510F}"/>
                  </a:ext>
                </a:extLst>
              </p:cNvPr>
              <p:cNvCxnSpPr>
                <a:cxnSpLocks/>
              </p:cNvCxnSpPr>
              <p:nvPr/>
            </p:nvCxnSpPr>
            <p:spPr>
              <a:xfrm>
                <a:off x="626289" y="1559451"/>
                <a:ext cx="34747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ACCD1061-4CDE-6C15-9F04-6EDAC9ABD9EA}"/>
                  </a:ext>
                </a:extLst>
              </p:cNvPr>
              <p:cNvCxnSpPr>
                <a:cxnSpLocks/>
              </p:cNvCxnSpPr>
              <p:nvPr/>
            </p:nvCxnSpPr>
            <p:spPr>
              <a:xfrm>
                <a:off x="626289" y="1395243"/>
                <a:ext cx="2286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a:extLst>
                  <a:ext uri="{FF2B5EF4-FFF2-40B4-BE49-F238E27FC236}">
                    <a16:creationId xmlns:a16="http://schemas.microsoft.com/office/drawing/2014/main" id="{8333DBF2-8158-13CA-7DD1-8B37911A1E68}"/>
                  </a:ext>
                </a:extLst>
              </p:cNvPr>
              <p:cNvCxnSpPr>
                <a:cxnSpLocks/>
              </p:cNvCxnSpPr>
              <p:nvPr/>
            </p:nvCxnSpPr>
            <p:spPr>
              <a:xfrm>
                <a:off x="626289" y="1504715"/>
                <a:ext cx="30175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0C2D6C0A-72BB-C699-76E8-944A374B08A2}"/>
                  </a:ext>
                </a:extLst>
              </p:cNvPr>
              <p:cNvCxnSpPr>
                <a:cxnSpLocks/>
              </p:cNvCxnSpPr>
              <p:nvPr/>
            </p:nvCxnSpPr>
            <p:spPr>
              <a:xfrm>
                <a:off x="626289" y="1614187"/>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a:extLst>
                  <a:ext uri="{FF2B5EF4-FFF2-40B4-BE49-F238E27FC236}">
                    <a16:creationId xmlns:a16="http://schemas.microsoft.com/office/drawing/2014/main" id="{DDEB2D64-FDF2-19F8-E255-27504B10BC0A}"/>
                  </a:ext>
                </a:extLst>
              </p:cNvPr>
              <p:cNvCxnSpPr>
                <a:cxnSpLocks/>
              </p:cNvCxnSpPr>
              <p:nvPr/>
            </p:nvCxnSpPr>
            <p:spPr>
              <a:xfrm>
                <a:off x="626289" y="1668923"/>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7" name="Straight Connector 1116">
                <a:extLst>
                  <a:ext uri="{FF2B5EF4-FFF2-40B4-BE49-F238E27FC236}">
                    <a16:creationId xmlns:a16="http://schemas.microsoft.com/office/drawing/2014/main" id="{423A2F74-3351-70E4-77C3-7E941EE4E32F}"/>
                  </a:ext>
                </a:extLst>
              </p:cNvPr>
              <p:cNvCxnSpPr>
                <a:cxnSpLocks/>
              </p:cNvCxnSpPr>
              <p:nvPr/>
            </p:nvCxnSpPr>
            <p:spPr>
              <a:xfrm>
                <a:off x="626289" y="1723659"/>
                <a:ext cx="16459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03F16CCB-3F13-C97C-02B0-AE7B3453F8C4}"/>
                  </a:ext>
                </a:extLst>
              </p:cNvPr>
              <p:cNvCxnSpPr>
                <a:cxnSpLocks/>
              </p:cNvCxnSpPr>
              <p:nvPr/>
            </p:nvCxnSpPr>
            <p:spPr>
              <a:xfrm>
                <a:off x="626289" y="1778396"/>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sp>
            <p:nvSpPr>
              <p:cNvPr id="1119" name="TextBox 1118">
                <a:extLst>
                  <a:ext uri="{FF2B5EF4-FFF2-40B4-BE49-F238E27FC236}">
                    <a16:creationId xmlns:a16="http://schemas.microsoft.com/office/drawing/2014/main" id="{7F397939-0978-E23D-242F-3BF13B98A632}"/>
                  </a:ext>
                </a:extLst>
              </p:cNvPr>
              <p:cNvSpPr txBox="1"/>
              <p:nvPr/>
            </p:nvSpPr>
            <p:spPr>
              <a:xfrm>
                <a:off x="563929" y="1726499"/>
                <a:ext cx="170530" cy="173660"/>
              </a:xfrm>
              <a:prstGeom prst="rect">
                <a:avLst/>
              </a:prstGeom>
              <a:noFill/>
            </p:spPr>
            <p:txBody>
              <a:bodyPr wrap="none" rtlCol="0">
                <a:spAutoFit/>
              </a:bodyPr>
              <a:lstStyle/>
              <a:p>
                <a:pPr algn="ctr"/>
                <a:r>
                  <a:rPr lang="en-US" sz="900" b="1" dirty="0">
                    <a:solidFill>
                      <a:srgbClr val="C00000"/>
                    </a:solidFill>
                  </a:rPr>
                  <a:t>…</a:t>
                </a:r>
              </a:p>
            </p:txBody>
          </p:sp>
        </p:grpSp>
      </p:grpSp>
      <p:grpSp>
        <p:nvGrpSpPr>
          <p:cNvPr id="1034" name="Group 1033">
            <a:extLst>
              <a:ext uri="{FF2B5EF4-FFF2-40B4-BE49-F238E27FC236}">
                <a16:creationId xmlns:a16="http://schemas.microsoft.com/office/drawing/2014/main" id="{D2CC9453-170A-8E25-53AD-803997D766BB}"/>
              </a:ext>
            </a:extLst>
          </p:cNvPr>
          <p:cNvGrpSpPr/>
          <p:nvPr/>
        </p:nvGrpSpPr>
        <p:grpSpPr>
          <a:xfrm>
            <a:off x="2856581" y="2107494"/>
            <a:ext cx="1234445" cy="1798316"/>
            <a:chOff x="528906" y="793399"/>
            <a:chExt cx="567979" cy="1108609"/>
          </a:xfrm>
        </p:grpSpPr>
        <p:sp>
          <p:nvSpPr>
            <p:cNvPr id="1035" name="Rectangle 1034">
              <a:extLst>
                <a:ext uri="{FF2B5EF4-FFF2-40B4-BE49-F238E27FC236}">
                  <a16:creationId xmlns:a16="http://schemas.microsoft.com/office/drawing/2014/main" id="{CBF1E306-DF8D-7049-553A-C5E10EF0AB13}"/>
                </a:ext>
              </a:extLst>
            </p:cNvPr>
            <p:cNvSpPr/>
            <p:nvPr/>
          </p:nvSpPr>
          <p:spPr>
            <a:xfrm>
              <a:off x="531141" y="809928"/>
              <a:ext cx="565744" cy="13133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Rectangle 1035">
              <a:extLst>
                <a:ext uri="{FF2B5EF4-FFF2-40B4-BE49-F238E27FC236}">
                  <a16:creationId xmlns:a16="http://schemas.microsoft.com/office/drawing/2014/main" id="{E38C1489-28E4-7A06-131B-2FCD1A8EDD2F}"/>
                </a:ext>
              </a:extLst>
            </p:cNvPr>
            <p:cNvSpPr/>
            <p:nvPr/>
          </p:nvSpPr>
          <p:spPr>
            <a:xfrm>
              <a:off x="531141" y="941260"/>
              <a:ext cx="565744" cy="953326"/>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TextBox 1036">
              <a:extLst>
                <a:ext uri="{FF2B5EF4-FFF2-40B4-BE49-F238E27FC236}">
                  <a16:creationId xmlns:a16="http://schemas.microsoft.com/office/drawing/2014/main" id="{52AD3560-D43E-3D80-2D80-1100B3DD448A}"/>
                </a:ext>
              </a:extLst>
            </p:cNvPr>
            <p:cNvSpPr txBox="1"/>
            <p:nvPr/>
          </p:nvSpPr>
          <p:spPr>
            <a:xfrm rot="16200000">
              <a:off x="429168" y="1339932"/>
              <a:ext cx="345320" cy="145843"/>
            </a:xfrm>
            <a:prstGeom prst="rect">
              <a:avLst/>
            </a:prstGeom>
            <a:noFill/>
          </p:spPr>
          <p:txBody>
            <a:bodyPr wrap="none" rtlCol="0">
              <a:spAutoFit/>
            </a:bodyPr>
            <a:lstStyle/>
            <a:p>
              <a:pPr algn="ctr"/>
              <a:r>
                <a:rPr lang="en-US" sz="900" b="1" dirty="0"/>
                <a:t>GENE</a:t>
              </a:r>
            </a:p>
          </p:txBody>
        </p:sp>
        <p:sp>
          <p:nvSpPr>
            <p:cNvPr id="1038" name="TextBox 1037">
              <a:extLst>
                <a:ext uri="{FF2B5EF4-FFF2-40B4-BE49-F238E27FC236}">
                  <a16:creationId xmlns:a16="http://schemas.microsoft.com/office/drawing/2014/main" id="{DF74B23A-89A2-35B2-E025-06E20E76951B}"/>
                </a:ext>
              </a:extLst>
            </p:cNvPr>
            <p:cNvSpPr txBox="1"/>
            <p:nvPr/>
          </p:nvSpPr>
          <p:spPr>
            <a:xfrm>
              <a:off x="653855" y="913647"/>
              <a:ext cx="336453" cy="178741"/>
            </a:xfrm>
            <a:prstGeom prst="rect">
              <a:avLst/>
            </a:prstGeom>
            <a:noFill/>
          </p:spPr>
          <p:txBody>
            <a:bodyPr wrap="none" rtlCol="0">
              <a:spAutoFit/>
            </a:bodyPr>
            <a:lstStyle/>
            <a:p>
              <a:pPr algn="ctr"/>
              <a:r>
                <a:rPr lang="en-US" sz="900" b="1" dirty="0"/>
                <a:t>COUNT</a:t>
              </a:r>
            </a:p>
          </p:txBody>
        </p:sp>
        <p:sp>
          <p:nvSpPr>
            <p:cNvPr id="1039" name="TextBox 1038">
              <a:extLst>
                <a:ext uri="{FF2B5EF4-FFF2-40B4-BE49-F238E27FC236}">
                  <a16:creationId xmlns:a16="http://schemas.microsoft.com/office/drawing/2014/main" id="{98117A33-F463-0130-848F-C593CD781983}"/>
                </a:ext>
              </a:extLst>
            </p:cNvPr>
            <p:cNvSpPr txBox="1"/>
            <p:nvPr/>
          </p:nvSpPr>
          <p:spPr>
            <a:xfrm>
              <a:off x="655275" y="793399"/>
              <a:ext cx="337466" cy="211380"/>
            </a:xfrm>
            <a:prstGeom prst="rect">
              <a:avLst/>
            </a:prstGeom>
            <a:noFill/>
          </p:spPr>
          <p:txBody>
            <a:bodyPr wrap="none" rtlCol="0">
              <a:spAutoFit/>
            </a:bodyPr>
            <a:lstStyle/>
            <a:p>
              <a:pPr algn="ctr"/>
              <a:r>
                <a:rPr lang="en-US" sz="1200" b="1" dirty="0"/>
                <a:t>Cell 1</a:t>
              </a:r>
            </a:p>
          </p:txBody>
        </p:sp>
        <p:grpSp>
          <p:nvGrpSpPr>
            <p:cNvPr id="1040" name="Group 1039">
              <a:extLst>
                <a:ext uri="{FF2B5EF4-FFF2-40B4-BE49-F238E27FC236}">
                  <a16:creationId xmlns:a16="http://schemas.microsoft.com/office/drawing/2014/main" id="{A312DE87-3594-04F3-CE25-423B0E547E24}"/>
                </a:ext>
              </a:extLst>
            </p:cNvPr>
            <p:cNvGrpSpPr/>
            <p:nvPr/>
          </p:nvGrpSpPr>
          <p:grpSpPr>
            <a:xfrm>
              <a:off x="563759" y="1066827"/>
              <a:ext cx="519730" cy="835181"/>
              <a:chOff x="563759" y="1066827"/>
              <a:chExt cx="519730" cy="835181"/>
            </a:xfrm>
          </p:grpSpPr>
          <p:cxnSp>
            <p:nvCxnSpPr>
              <p:cNvPr id="1041" name="Straight Connector 1040">
                <a:extLst>
                  <a:ext uri="{FF2B5EF4-FFF2-40B4-BE49-F238E27FC236}">
                    <a16:creationId xmlns:a16="http://schemas.microsoft.com/office/drawing/2014/main" id="{850CEC51-8D7A-2A59-F763-E62EECE681F4}"/>
                  </a:ext>
                </a:extLst>
              </p:cNvPr>
              <p:cNvCxnSpPr>
                <a:cxnSpLocks/>
              </p:cNvCxnSpPr>
              <p:nvPr/>
            </p:nvCxnSpPr>
            <p:spPr>
              <a:xfrm>
                <a:off x="626289" y="106682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52900042-C0E3-9A7C-FCDB-ED076222ABF7}"/>
                  </a:ext>
                </a:extLst>
              </p:cNvPr>
              <p:cNvCxnSpPr>
                <a:cxnSpLocks/>
              </p:cNvCxnSpPr>
              <p:nvPr/>
            </p:nvCxnSpPr>
            <p:spPr>
              <a:xfrm>
                <a:off x="626289" y="1121563"/>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67B484F0-008B-07F8-36EC-F204BB7BE3E7}"/>
                  </a:ext>
                </a:extLst>
              </p:cNvPr>
              <p:cNvCxnSpPr>
                <a:cxnSpLocks/>
              </p:cNvCxnSpPr>
              <p:nvPr/>
            </p:nvCxnSpPr>
            <p:spPr>
              <a:xfrm>
                <a:off x="626289" y="1176299"/>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B1D05F54-752D-5650-6C08-B0768059116E}"/>
                  </a:ext>
                </a:extLst>
              </p:cNvPr>
              <p:cNvCxnSpPr>
                <a:cxnSpLocks/>
              </p:cNvCxnSpPr>
              <p:nvPr/>
            </p:nvCxnSpPr>
            <p:spPr>
              <a:xfrm>
                <a:off x="626289" y="1231035"/>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5" name="Straight Connector 1044">
                <a:extLst>
                  <a:ext uri="{FF2B5EF4-FFF2-40B4-BE49-F238E27FC236}">
                    <a16:creationId xmlns:a16="http://schemas.microsoft.com/office/drawing/2014/main" id="{838B9AF9-6450-8A3C-1BDF-D75DB114E76B}"/>
                  </a:ext>
                </a:extLst>
              </p:cNvPr>
              <p:cNvCxnSpPr>
                <a:cxnSpLocks/>
              </p:cNvCxnSpPr>
              <p:nvPr/>
            </p:nvCxnSpPr>
            <p:spPr>
              <a:xfrm>
                <a:off x="626289" y="1285771"/>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22CE30CB-586D-C1C0-0DF1-CE0020DF2813}"/>
                  </a:ext>
                </a:extLst>
              </p:cNvPr>
              <p:cNvCxnSpPr>
                <a:cxnSpLocks/>
              </p:cNvCxnSpPr>
              <p:nvPr/>
            </p:nvCxnSpPr>
            <p:spPr>
              <a:xfrm>
                <a:off x="626289" y="134050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7" name="Straight Connector 1046">
                <a:extLst>
                  <a:ext uri="{FF2B5EF4-FFF2-40B4-BE49-F238E27FC236}">
                    <a16:creationId xmlns:a16="http://schemas.microsoft.com/office/drawing/2014/main" id="{5C9F12AD-AB84-D3A0-2832-29BE2B038FE9}"/>
                  </a:ext>
                </a:extLst>
              </p:cNvPr>
              <p:cNvCxnSpPr>
                <a:cxnSpLocks/>
              </p:cNvCxnSpPr>
              <p:nvPr/>
            </p:nvCxnSpPr>
            <p:spPr>
              <a:xfrm>
                <a:off x="626289" y="1449979"/>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8" name="Straight Connector 1047">
                <a:extLst>
                  <a:ext uri="{FF2B5EF4-FFF2-40B4-BE49-F238E27FC236}">
                    <a16:creationId xmlns:a16="http://schemas.microsoft.com/office/drawing/2014/main" id="{E2A083A5-9213-B710-22BB-50F090089EFC}"/>
                  </a:ext>
                </a:extLst>
              </p:cNvPr>
              <p:cNvCxnSpPr>
                <a:cxnSpLocks/>
              </p:cNvCxnSpPr>
              <p:nvPr/>
            </p:nvCxnSpPr>
            <p:spPr>
              <a:xfrm>
                <a:off x="626289" y="1559451"/>
                <a:ext cx="2286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D23E971F-6677-BF63-EE00-86C70E323AC2}"/>
                  </a:ext>
                </a:extLst>
              </p:cNvPr>
              <p:cNvCxnSpPr>
                <a:cxnSpLocks/>
              </p:cNvCxnSpPr>
              <p:nvPr/>
            </p:nvCxnSpPr>
            <p:spPr>
              <a:xfrm>
                <a:off x="626289" y="1395243"/>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0" name="Straight Connector 1049">
                <a:extLst>
                  <a:ext uri="{FF2B5EF4-FFF2-40B4-BE49-F238E27FC236}">
                    <a16:creationId xmlns:a16="http://schemas.microsoft.com/office/drawing/2014/main" id="{252A6048-C7DB-FCA2-2789-3E87750BCC04}"/>
                  </a:ext>
                </a:extLst>
              </p:cNvPr>
              <p:cNvCxnSpPr>
                <a:cxnSpLocks/>
              </p:cNvCxnSpPr>
              <p:nvPr/>
            </p:nvCxnSpPr>
            <p:spPr>
              <a:xfrm>
                <a:off x="626289" y="1504715"/>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1" name="Straight Connector 1050">
                <a:extLst>
                  <a:ext uri="{FF2B5EF4-FFF2-40B4-BE49-F238E27FC236}">
                    <a16:creationId xmlns:a16="http://schemas.microsoft.com/office/drawing/2014/main" id="{DF32F77C-A660-C453-3D10-8DB0253826FF}"/>
                  </a:ext>
                </a:extLst>
              </p:cNvPr>
              <p:cNvCxnSpPr>
                <a:cxnSpLocks/>
              </p:cNvCxnSpPr>
              <p:nvPr/>
            </p:nvCxnSpPr>
            <p:spPr>
              <a:xfrm>
                <a:off x="626289" y="1614187"/>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2" name="Straight Connector 1051">
                <a:extLst>
                  <a:ext uri="{FF2B5EF4-FFF2-40B4-BE49-F238E27FC236}">
                    <a16:creationId xmlns:a16="http://schemas.microsoft.com/office/drawing/2014/main" id="{CAC5FFAE-963E-5119-8EF3-78E2913C300B}"/>
                  </a:ext>
                </a:extLst>
              </p:cNvPr>
              <p:cNvCxnSpPr>
                <a:cxnSpLocks/>
              </p:cNvCxnSpPr>
              <p:nvPr/>
            </p:nvCxnSpPr>
            <p:spPr>
              <a:xfrm>
                <a:off x="626289" y="1668923"/>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3" name="Straight Connector 1052">
                <a:extLst>
                  <a:ext uri="{FF2B5EF4-FFF2-40B4-BE49-F238E27FC236}">
                    <a16:creationId xmlns:a16="http://schemas.microsoft.com/office/drawing/2014/main" id="{B58462F4-3CF1-A01A-657B-354348141CBB}"/>
                  </a:ext>
                </a:extLst>
              </p:cNvPr>
              <p:cNvCxnSpPr>
                <a:cxnSpLocks/>
              </p:cNvCxnSpPr>
              <p:nvPr/>
            </p:nvCxnSpPr>
            <p:spPr>
              <a:xfrm>
                <a:off x="626289" y="1723659"/>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4" name="Straight Connector 1053">
                <a:extLst>
                  <a:ext uri="{FF2B5EF4-FFF2-40B4-BE49-F238E27FC236}">
                    <a16:creationId xmlns:a16="http://schemas.microsoft.com/office/drawing/2014/main" id="{70EFDF40-4802-49BF-C9A9-4DCF92AA7B96}"/>
                  </a:ext>
                </a:extLst>
              </p:cNvPr>
              <p:cNvCxnSpPr>
                <a:cxnSpLocks/>
              </p:cNvCxnSpPr>
              <p:nvPr/>
            </p:nvCxnSpPr>
            <p:spPr>
              <a:xfrm>
                <a:off x="626289" y="1778396"/>
                <a:ext cx="30175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4E5C38A2-9BC4-D7D3-4A9C-DF871CD1C4C8}"/>
                  </a:ext>
                </a:extLst>
              </p:cNvPr>
              <p:cNvSpPr txBox="1"/>
              <p:nvPr/>
            </p:nvSpPr>
            <p:spPr>
              <a:xfrm>
                <a:off x="563759" y="1725858"/>
                <a:ext cx="168328" cy="176150"/>
              </a:xfrm>
              <a:prstGeom prst="rect">
                <a:avLst/>
              </a:prstGeom>
              <a:noFill/>
            </p:spPr>
            <p:txBody>
              <a:bodyPr wrap="none" rtlCol="0">
                <a:spAutoFit/>
              </a:bodyPr>
              <a:lstStyle/>
              <a:p>
                <a:pPr algn="ctr"/>
                <a:r>
                  <a:rPr lang="en-US" sz="900" b="1" dirty="0">
                    <a:solidFill>
                      <a:srgbClr val="4472C4"/>
                    </a:solidFill>
                  </a:rPr>
                  <a:t>…</a:t>
                </a:r>
              </a:p>
            </p:txBody>
          </p:sp>
        </p:grpSp>
      </p:grpSp>
      <p:grpSp>
        <p:nvGrpSpPr>
          <p:cNvPr id="1187" name="Group 1186">
            <a:extLst>
              <a:ext uri="{FF2B5EF4-FFF2-40B4-BE49-F238E27FC236}">
                <a16:creationId xmlns:a16="http://schemas.microsoft.com/office/drawing/2014/main" id="{038C7797-09C8-D455-4358-57197E19DF82}"/>
              </a:ext>
            </a:extLst>
          </p:cNvPr>
          <p:cNvGrpSpPr/>
          <p:nvPr/>
        </p:nvGrpSpPr>
        <p:grpSpPr>
          <a:xfrm>
            <a:off x="5747600" y="2112868"/>
            <a:ext cx="1234440" cy="1783080"/>
            <a:chOff x="5511489" y="2617369"/>
            <a:chExt cx="923891" cy="1459676"/>
          </a:xfrm>
        </p:grpSpPr>
        <p:sp>
          <p:nvSpPr>
            <p:cNvPr id="1122" name="Rectangle 1121">
              <a:extLst>
                <a:ext uri="{FF2B5EF4-FFF2-40B4-BE49-F238E27FC236}">
                  <a16:creationId xmlns:a16="http://schemas.microsoft.com/office/drawing/2014/main" id="{8E47F308-8D39-CB55-8E5C-8D1C1296A098}"/>
                </a:ext>
              </a:extLst>
            </p:cNvPr>
            <p:cNvSpPr/>
            <p:nvPr/>
          </p:nvSpPr>
          <p:spPr>
            <a:xfrm>
              <a:off x="5522733" y="2627889"/>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Rectangle 1122">
              <a:extLst>
                <a:ext uri="{FF2B5EF4-FFF2-40B4-BE49-F238E27FC236}">
                  <a16:creationId xmlns:a16="http://schemas.microsoft.com/office/drawing/2014/main" id="{9B613CBB-142D-94FD-5FAF-1D5067F97537}"/>
                </a:ext>
              </a:extLst>
            </p:cNvPr>
            <p:cNvSpPr/>
            <p:nvPr/>
          </p:nvSpPr>
          <p:spPr>
            <a:xfrm>
              <a:off x="5522733" y="2797056"/>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4" name="TextBox 1123">
              <a:extLst>
                <a:ext uri="{FF2B5EF4-FFF2-40B4-BE49-F238E27FC236}">
                  <a16:creationId xmlns:a16="http://schemas.microsoft.com/office/drawing/2014/main" id="{6FBC1D9D-8797-2DAE-D849-28B91D2D6FF3}"/>
                </a:ext>
              </a:extLst>
            </p:cNvPr>
            <p:cNvSpPr txBox="1"/>
            <p:nvPr/>
          </p:nvSpPr>
          <p:spPr>
            <a:xfrm rot="16200000">
              <a:off x="5403926" y="3313896"/>
              <a:ext cx="445957" cy="230832"/>
            </a:xfrm>
            <a:prstGeom prst="rect">
              <a:avLst/>
            </a:prstGeom>
            <a:noFill/>
          </p:spPr>
          <p:txBody>
            <a:bodyPr wrap="none" rtlCol="0">
              <a:spAutoFit/>
            </a:bodyPr>
            <a:lstStyle/>
            <a:p>
              <a:pPr algn="ctr"/>
              <a:r>
                <a:rPr lang="en-US" sz="900" b="1" dirty="0"/>
                <a:t>GENE</a:t>
              </a:r>
            </a:p>
          </p:txBody>
        </p:sp>
        <p:sp>
          <p:nvSpPr>
            <p:cNvPr id="1125" name="TextBox 1124">
              <a:extLst>
                <a:ext uri="{FF2B5EF4-FFF2-40B4-BE49-F238E27FC236}">
                  <a16:creationId xmlns:a16="http://schemas.microsoft.com/office/drawing/2014/main" id="{26F86E8A-107D-C388-DC9E-ED1D6DB4FFB4}"/>
                </a:ext>
              </a:extLst>
            </p:cNvPr>
            <p:cNvSpPr txBox="1"/>
            <p:nvPr/>
          </p:nvSpPr>
          <p:spPr>
            <a:xfrm>
              <a:off x="5714647" y="2750874"/>
              <a:ext cx="532518" cy="230832"/>
            </a:xfrm>
            <a:prstGeom prst="rect">
              <a:avLst/>
            </a:prstGeom>
            <a:noFill/>
          </p:spPr>
          <p:txBody>
            <a:bodyPr wrap="none" rtlCol="0">
              <a:spAutoFit/>
            </a:bodyPr>
            <a:lstStyle/>
            <a:p>
              <a:pPr algn="ctr"/>
              <a:r>
                <a:rPr lang="en-US" sz="900" b="1" dirty="0"/>
                <a:t>COUNT</a:t>
              </a:r>
            </a:p>
          </p:txBody>
        </p:sp>
        <p:sp>
          <p:nvSpPr>
            <p:cNvPr id="1126" name="TextBox 1125">
              <a:extLst>
                <a:ext uri="{FF2B5EF4-FFF2-40B4-BE49-F238E27FC236}">
                  <a16:creationId xmlns:a16="http://schemas.microsoft.com/office/drawing/2014/main" id="{5A6ADD7A-E952-C5BE-ACA2-A55824CF243C}"/>
                </a:ext>
              </a:extLst>
            </p:cNvPr>
            <p:cNvSpPr txBox="1"/>
            <p:nvPr/>
          </p:nvSpPr>
          <p:spPr>
            <a:xfrm>
              <a:off x="5714648" y="2617369"/>
              <a:ext cx="534121" cy="276999"/>
            </a:xfrm>
            <a:prstGeom prst="rect">
              <a:avLst/>
            </a:prstGeom>
            <a:noFill/>
          </p:spPr>
          <p:txBody>
            <a:bodyPr wrap="none" rtlCol="0">
              <a:spAutoFit/>
            </a:bodyPr>
            <a:lstStyle/>
            <a:p>
              <a:pPr algn="ctr"/>
              <a:r>
                <a:rPr lang="en-US" sz="1200" b="1" dirty="0"/>
                <a:t>Cell 3</a:t>
              </a:r>
            </a:p>
          </p:txBody>
        </p:sp>
        <p:grpSp>
          <p:nvGrpSpPr>
            <p:cNvPr id="1127" name="Group 1126">
              <a:extLst>
                <a:ext uri="{FF2B5EF4-FFF2-40B4-BE49-F238E27FC236}">
                  <a16:creationId xmlns:a16="http://schemas.microsoft.com/office/drawing/2014/main" id="{CE969336-100A-C41B-66FB-848F845897D0}"/>
                </a:ext>
              </a:extLst>
            </p:cNvPr>
            <p:cNvGrpSpPr/>
            <p:nvPr/>
          </p:nvGrpSpPr>
          <p:grpSpPr>
            <a:xfrm>
              <a:off x="5573960" y="2969365"/>
              <a:ext cx="417465" cy="1107680"/>
              <a:chOff x="563929" y="1066827"/>
              <a:chExt cx="267211" cy="833332"/>
            </a:xfrm>
          </p:grpSpPr>
          <p:cxnSp>
            <p:nvCxnSpPr>
              <p:cNvPr id="1128" name="Straight Connector 1127">
                <a:extLst>
                  <a:ext uri="{FF2B5EF4-FFF2-40B4-BE49-F238E27FC236}">
                    <a16:creationId xmlns:a16="http://schemas.microsoft.com/office/drawing/2014/main" id="{F0276546-1462-114D-D03C-651793D43435}"/>
                  </a:ext>
                </a:extLst>
              </p:cNvPr>
              <p:cNvCxnSpPr>
                <a:cxnSpLocks/>
              </p:cNvCxnSpPr>
              <p:nvPr/>
            </p:nvCxnSpPr>
            <p:spPr>
              <a:xfrm>
                <a:off x="626289" y="1066827"/>
                <a:ext cx="20485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id="{8C985140-27BE-5E7D-3BFC-370CF244D2F3}"/>
                  </a:ext>
                </a:extLst>
              </p:cNvPr>
              <p:cNvCxnSpPr>
                <a:cxnSpLocks/>
              </p:cNvCxnSpPr>
              <p:nvPr/>
            </p:nvCxnSpPr>
            <p:spPr>
              <a:xfrm>
                <a:off x="626289" y="1121563"/>
                <a:ext cx="117058"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8F8154D7-CDA0-2289-B801-78B8E7296BD7}"/>
                  </a:ext>
                </a:extLst>
              </p:cNvPr>
              <p:cNvCxnSpPr>
                <a:cxnSpLocks/>
              </p:cNvCxnSpPr>
              <p:nvPr/>
            </p:nvCxnSpPr>
            <p:spPr>
              <a:xfrm>
                <a:off x="626289" y="1176299"/>
                <a:ext cx="585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CB46741D-5646-61A4-8CD2-B48372664D25}"/>
                  </a:ext>
                </a:extLst>
              </p:cNvPr>
              <p:cNvCxnSpPr>
                <a:cxnSpLocks/>
              </p:cNvCxnSpPr>
              <p:nvPr/>
            </p:nvCxnSpPr>
            <p:spPr>
              <a:xfrm>
                <a:off x="626289" y="1231035"/>
                <a:ext cx="9144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A918F5D7-AE11-C4C6-4439-3647285DC748}"/>
                  </a:ext>
                </a:extLst>
              </p:cNvPr>
              <p:cNvCxnSpPr>
                <a:cxnSpLocks/>
              </p:cNvCxnSpPr>
              <p:nvPr/>
            </p:nvCxnSpPr>
            <p:spPr>
              <a:xfrm>
                <a:off x="626289" y="1285771"/>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E03F5AC4-A88C-38BA-76A9-32E7C7271008}"/>
                  </a:ext>
                </a:extLst>
              </p:cNvPr>
              <p:cNvCxnSpPr>
                <a:cxnSpLocks/>
              </p:cNvCxnSpPr>
              <p:nvPr/>
            </p:nvCxnSpPr>
            <p:spPr>
              <a:xfrm>
                <a:off x="626289" y="1340507"/>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4" name="Straight Connector 1133">
                <a:extLst>
                  <a:ext uri="{FF2B5EF4-FFF2-40B4-BE49-F238E27FC236}">
                    <a16:creationId xmlns:a16="http://schemas.microsoft.com/office/drawing/2014/main" id="{E51AFAD2-A0B7-B80D-544C-E1284F391FD8}"/>
                  </a:ext>
                </a:extLst>
              </p:cNvPr>
              <p:cNvCxnSpPr>
                <a:cxnSpLocks/>
              </p:cNvCxnSpPr>
              <p:nvPr/>
            </p:nvCxnSpPr>
            <p:spPr>
              <a:xfrm>
                <a:off x="626289" y="1449979"/>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a:extLst>
                  <a:ext uri="{FF2B5EF4-FFF2-40B4-BE49-F238E27FC236}">
                    <a16:creationId xmlns:a16="http://schemas.microsoft.com/office/drawing/2014/main" id="{C49F9E0C-31AB-210B-EA0B-8F5260B0400D}"/>
                  </a:ext>
                </a:extLst>
              </p:cNvPr>
              <p:cNvCxnSpPr>
                <a:cxnSpLocks/>
              </p:cNvCxnSpPr>
              <p:nvPr/>
            </p:nvCxnSpPr>
            <p:spPr>
              <a:xfrm>
                <a:off x="626289" y="1559451"/>
                <a:ext cx="8779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CEFC5F42-0880-6015-A6E2-625756A4845D}"/>
                  </a:ext>
                </a:extLst>
              </p:cNvPr>
              <p:cNvCxnSpPr>
                <a:cxnSpLocks/>
              </p:cNvCxnSpPr>
              <p:nvPr/>
            </p:nvCxnSpPr>
            <p:spPr>
              <a:xfrm>
                <a:off x="626289" y="1395243"/>
                <a:ext cx="16388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id="{4A31B74B-4556-6056-2978-5B4E368123E3}"/>
                  </a:ext>
                </a:extLst>
              </p:cNvPr>
              <p:cNvCxnSpPr>
                <a:cxnSpLocks/>
              </p:cNvCxnSpPr>
              <p:nvPr/>
            </p:nvCxnSpPr>
            <p:spPr>
              <a:xfrm>
                <a:off x="626289" y="1504715"/>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id="{9065B81D-6800-DAF4-1C8C-4E990013B637}"/>
                  </a:ext>
                </a:extLst>
              </p:cNvPr>
              <p:cNvCxnSpPr>
                <a:cxnSpLocks/>
              </p:cNvCxnSpPr>
              <p:nvPr/>
            </p:nvCxnSpPr>
            <p:spPr>
              <a:xfrm>
                <a:off x="626288" y="1614187"/>
                <a:ext cx="146322"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CE492BE1-F8FF-B7AE-6842-5F41F519E2F3}"/>
                  </a:ext>
                </a:extLst>
              </p:cNvPr>
              <p:cNvCxnSpPr>
                <a:cxnSpLocks/>
              </p:cNvCxnSpPr>
              <p:nvPr/>
            </p:nvCxnSpPr>
            <p:spPr>
              <a:xfrm>
                <a:off x="626289" y="1668923"/>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DCFB604C-E96C-9ABF-F251-44472FE563F9}"/>
                  </a:ext>
                </a:extLst>
              </p:cNvPr>
              <p:cNvCxnSpPr>
                <a:cxnSpLocks/>
              </p:cNvCxnSpPr>
              <p:nvPr/>
            </p:nvCxnSpPr>
            <p:spPr>
              <a:xfrm>
                <a:off x="626289" y="1723659"/>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41" name="Straight Connector 1140">
                <a:extLst>
                  <a:ext uri="{FF2B5EF4-FFF2-40B4-BE49-F238E27FC236}">
                    <a16:creationId xmlns:a16="http://schemas.microsoft.com/office/drawing/2014/main" id="{65EECA06-DD02-5114-AA72-4285F621C92F}"/>
                  </a:ext>
                </a:extLst>
              </p:cNvPr>
              <p:cNvCxnSpPr>
                <a:cxnSpLocks/>
              </p:cNvCxnSpPr>
              <p:nvPr/>
            </p:nvCxnSpPr>
            <p:spPr>
              <a:xfrm>
                <a:off x="626289" y="1778396"/>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142" name="TextBox 1141">
                <a:extLst>
                  <a:ext uri="{FF2B5EF4-FFF2-40B4-BE49-F238E27FC236}">
                    <a16:creationId xmlns:a16="http://schemas.microsoft.com/office/drawing/2014/main" id="{0BAA2E8A-0F44-C308-B819-788A620B0C1A}"/>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rgbClr val="7030A0"/>
                    </a:solidFill>
                  </a:rPr>
                  <a:t>…</a:t>
                </a:r>
              </a:p>
            </p:txBody>
          </p:sp>
        </p:grpSp>
      </p:grpSp>
      <p:grpSp>
        <p:nvGrpSpPr>
          <p:cNvPr id="1186" name="Group 1185">
            <a:extLst>
              <a:ext uri="{FF2B5EF4-FFF2-40B4-BE49-F238E27FC236}">
                <a16:creationId xmlns:a16="http://schemas.microsoft.com/office/drawing/2014/main" id="{A847489C-653A-3EFE-B12C-8942FBB9142B}"/>
              </a:ext>
            </a:extLst>
          </p:cNvPr>
          <p:cNvGrpSpPr/>
          <p:nvPr/>
        </p:nvGrpSpPr>
        <p:grpSpPr>
          <a:xfrm>
            <a:off x="7196886" y="2105248"/>
            <a:ext cx="1243584" cy="1790700"/>
            <a:chOff x="6737067" y="2624279"/>
            <a:chExt cx="930735" cy="1465914"/>
          </a:xfrm>
        </p:grpSpPr>
        <p:sp>
          <p:nvSpPr>
            <p:cNvPr id="1143" name="Rectangle 1142">
              <a:extLst>
                <a:ext uri="{FF2B5EF4-FFF2-40B4-BE49-F238E27FC236}">
                  <a16:creationId xmlns:a16="http://schemas.microsoft.com/office/drawing/2014/main" id="{F9759115-C17D-E734-AD93-942C3B7EFCF6}"/>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4" name="Rectangle 1143">
              <a:extLst>
                <a:ext uri="{FF2B5EF4-FFF2-40B4-BE49-F238E27FC236}">
                  <a16:creationId xmlns:a16="http://schemas.microsoft.com/office/drawing/2014/main" id="{7A8B13BA-700F-6C41-272A-9917DFDD2DFF}"/>
                </a:ext>
              </a:extLst>
            </p:cNvPr>
            <p:cNvSpPr/>
            <p:nvPr/>
          </p:nvSpPr>
          <p:spPr>
            <a:xfrm>
              <a:off x="6755155" y="2810204"/>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5" name="TextBox 1144">
              <a:extLst>
                <a:ext uri="{FF2B5EF4-FFF2-40B4-BE49-F238E27FC236}">
                  <a16:creationId xmlns:a16="http://schemas.microsoft.com/office/drawing/2014/main" id="{BF2658D6-5007-60A8-21FC-F75FCED81B0D}"/>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146" name="TextBox 1145">
              <a:extLst>
                <a:ext uri="{FF2B5EF4-FFF2-40B4-BE49-F238E27FC236}">
                  <a16:creationId xmlns:a16="http://schemas.microsoft.com/office/drawing/2014/main" id="{847AB33A-88EA-2C4D-0A7A-B050B58ACCC3}"/>
                </a:ext>
              </a:extLst>
            </p:cNvPr>
            <p:cNvSpPr txBox="1"/>
            <p:nvPr/>
          </p:nvSpPr>
          <p:spPr>
            <a:xfrm>
              <a:off x="6947069" y="2764022"/>
              <a:ext cx="532518" cy="230832"/>
            </a:xfrm>
            <a:prstGeom prst="rect">
              <a:avLst/>
            </a:prstGeom>
            <a:noFill/>
          </p:spPr>
          <p:txBody>
            <a:bodyPr wrap="none" rtlCol="0">
              <a:spAutoFit/>
            </a:bodyPr>
            <a:lstStyle/>
            <a:p>
              <a:pPr algn="ctr"/>
              <a:r>
                <a:rPr lang="en-US" sz="900" b="1" dirty="0"/>
                <a:t>COUNT</a:t>
              </a:r>
            </a:p>
          </p:txBody>
        </p:sp>
        <p:sp>
          <p:nvSpPr>
            <p:cNvPr id="1147" name="TextBox 1146">
              <a:extLst>
                <a:ext uri="{FF2B5EF4-FFF2-40B4-BE49-F238E27FC236}">
                  <a16:creationId xmlns:a16="http://schemas.microsoft.com/office/drawing/2014/main" id="{07056B24-5379-BC02-4BAD-673BE66F0D0B}"/>
                </a:ext>
              </a:extLst>
            </p:cNvPr>
            <p:cNvSpPr txBox="1"/>
            <p:nvPr/>
          </p:nvSpPr>
          <p:spPr>
            <a:xfrm>
              <a:off x="6947070" y="2624279"/>
              <a:ext cx="534121" cy="276999"/>
            </a:xfrm>
            <a:prstGeom prst="rect">
              <a:avLst/>
            </a:prstGeom>
            <a:noFill/>
          </p:spPr>
          <p:txBody>
            <a:bodyPr wrap="none" rtlCol="0">
              <a:spAutoFit/>
            </a:bodyPr>
            <a:lstStyle/>
            <a:p>
              <a:pPr algn="ctr"/>
              <a:r>
                <a:rPr lang="en-US" sz="1200" b="1" dirty="0"/>
                <a:t>Cell 4</a:t>
              </a:r>
            </a:p>
          </p:txBody>
        </p:sp>
        <p:grpSp>
          <p:nvGrpSpPr>
            <p:cNvPr id="1148" name="Group 1147">
              <a:extLst>
                <a:ext uri="{FF2B5EF4-FFF2-40B4-BE49-F238E27FC236}">
                  <a16:creationId xmlns:a16="http://schemas.microsoft.com/office/drawing/2014/main" id="{523D55A7-847B-24D7-4B05-F51A3483F05A}"/>
                </a:ext>
              </a:extLst>
            </p:cNvPr>
            <p:cNvGrpSpPr/>
            <p:nvPr/>
          </p:nvGrpSpPr>
          <p:grpSpPr>
            <a:xfrm>
              <a:off x="6806382" y="2982513"/>
              <a:ext cx="554623" cy="1107680"/>
              <a:chOff x="563929" y="1066827"/>
              <a:chExt cx="355003" cy="833332"/>
            </a:xfrm>
          </p:grpSpPr>
          <p:cxnSp>
            <p:nvCxnSpPr>
              <p:cNvPr id="1149" name="Straight Connector 1148">
                <a:extLst>
                  <a:ext uri="{FF2B5EF4-FFF2-40B4-BE49-F238E27FC236}">
                    <a16:creationId xmlns:a16="http://schemas.microsoft.com/office/drawing/2014/main" id="{D38A1AA0-A8B9-DA86-1F47-913A0F08771D}"/>
                  </a:ext>
                </a:extLst>
              </p:cNvPr>
              <p:cNvCxnSpPr>
                <a:cxnSpLocks/>
              </p:cNvCxnSpPr>
              <p:nvPr/>
            </p:nvCxnSpPr>
            <p:spPr>
              <a:xfrm>
                <a:off x="626289" y="1066827"/>
                <a:ext cx="20485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0" name="Straight Connector 1149">
                <a:extLst>
                  <a:ext uri="{FF2B5EF4-FFF2-40B4-BE49-F238E27FC236}">
                    <a16:creationId xmlns:a16="http://schemas.microsoft.com/office/drawing/2014/main" id="{C930357B-096F-46F4-288A-82F81C025E4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42BF3F95-14C4-0C53-BBEE-F75AC18CD624}"/>
                  </a:ext>
                </a:extLst>
              </p:cNvPr>
              <p:cNvCxnSpPr>
                <a:cxnSpLocks/>
              </p:cNvCxnSpPr>
              <p:nvPr/>
            </p:nvCxnSpPr>
            <p:spPr>
              <a:xfrm>
                <a:off x="626288" y="1176299"/>
                <a:ext cx="2926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2" name="Straight Connector 1151">
                <a:extLst>
                  <a:ext uri="{FF2B5EF4-FFF2-40B4-BE49-F238E27FC236}">
                    <a16:creationId xmlns:a16="http://schemas.microsoft.com/office/drawing/2014/main" id="{8D7DAD18-3726-8100-DE1B-0D3F26AA1403}"/>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3" name="Straight Connector 1152">
                <a:extLst>
                  <a:ext uri="{FF2B5EF4-FFF2-40B4-BE49-F238E27FC236}">
                    <a16:creationId xmlns:a16="http://schemas.microsoft.com/office/drawing/2014/main" id="{03784EC1-08D5-B2FC-6D52-C6BBD8E2BEC8}"/>
                  </a:ext>
                </a:extLst>
              </p:cNvPr>
              <p:cNvCxnSpPr>
                <a:cxnSpLocks/>
              </p:cNvCxnSpPr>
              <p:nvPr/>
            </p:nvCxnSpPr>
            <p:spPr>
              <a:xfrm>
                <a:off x="626289" y="1285771"/>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4" name="Straight Connector 1153">
                <a:extLst>
                  <a:ext uri="{FF2B5EF4-FFF2-40B4-BE49-F238E27FC236}">
                    <a16:creationId xmlns:a16="http://schemas.microsoft.com/office/drawing/2014/main" id="{B78D7E49-20A7-9C80-5792-1021BFD60A53}"/>
                  </a:ext>
                </a:extLst>
              </p:cNvPr>
              <p:cNvCxnSpPr>
                <a:cxnSpLocks/>
              </p:cNvCxnSpPr>
              <p:nvPr/>
            </p:nvCxnSpPr>
            <p:spPr>
              <a:xfrm>
                <a:off x="626289" y="1340507"/>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5" name="Straight Connector 1154">
                <a:extLst>
                  <a:ext uri="{FF2B5EF4-FFF2-40B4-BE49-F238E27FC236}">
                    <a16:creationId xmlns:a16="http://schemas.microsoft.com/office/drawing/2014/main" id="{45928E60-1125-782F-B217-F325434F59F1}"/>
                  </a:ext>
                </a:extLst>
              </p:cNvPr>
              <p:cNvCxnSpPr>
                <a:cxnSpLocks/>
              </p:cNvCxnSpPr>
              <p:nvPr/>
            </p:nvCxnSpPr>
            <p:spPr>
              <a:xfrm>
                <a:off x="626289" y="1449979"/>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id="{E2FD4A95-55D3-1686-8F0F-AEEE493C1F37}"/>
                  </a:ext>
                </a:extLst>
              </p:cNvPr>
              <p:cNvCxnSpPr>
                <a:cxnSpLocks/>
              </p:cNvCxnSpPr>
              <p:nvPr/>
            </p:nvCxnSpPr>
            <p:spPr>
              <a:xfrm>
                <a:off x="626289" y="1559451"/>
                <a:ext cx="8779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id="{FF329979-C35D-F006-E28A-F3A975BE76F4}"/>
                  </a:ext>
                </a:extLst>
              </p:cNvPr>
              <p:cNvCxnSpPr>
                <a:cxnSpLocks/>
              </p:cNvCxnSpPr>
              <p:nvPr/>
            </p:nvCxnSpPr>
            <p:spPr>
              <a:xfrm>
                <a:off x="626289" y="1395243"/>
                <a:ext cx="16388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id="{5BC00EEB-4977-701F-64C6-C1DD7526B04F}"/>
                  </a:ext>
                </a:extLst>
              </p:cNvPr>
              <p:cNvCxnSpPr>
                <a:cxnSpLocks/>
              </p:cNvCxnSpPr>
              <p:nvPr/>
            </p:nvCxnSpPr>
            <p:spPr>
              <a:xfrm>
                <a:off x="626289" y="1504715"/>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C1FCB2B5-9830-9355-A010-6E3A334381C7}"/>
                  </a:ext>
                </a:extLst>
              </p:cNvPr>
              <p:cNvCxnSpPr>
                <a:cxnSpLocks/>
              </p:cNvCxnSpPr>
              <p:nvPr/>
            </p:nvCxnSpPr>
            <p:spPr>
              <a:xfrm>
                <a:off x="626288" y="1614187"/>
                <a:ext cx="14632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0" name="Straight Connector 1159">
                <a:extLst>
                  <a:ext uri="{FF2B5EF4-FFF2-40B4-BE49-F238E27FC236}">
                    <a16:creationId xmlns:a16="http://schemas.microsoft.com/office/drawing/2014/main" id="{D56BB2A0-0811-9E7C-E027-3A06868364CC}"/>
                  </a:ext>
                </a:extLst>
              </p:cNvPr>
              <p:cNvCxnSpPr>
                <a:cxnSpLocks/>
              </p:cNvCxnSpPr>
              <p:nvPr/>
            </p:nvCxnSpPr>
            <p:spPr>
              <a:xfrm>
                <a:off x="626289" y="1668923"/>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1" name="Straight Connector 1160">
                <a:extLst>
                  <a:ext uri="{FF2B5EF4-FFF2-40B4-BE49-F238E27FC236}">
                    <a16:creationId xmlns:a16="http://schemas.microsoft.com/office/drawing/2014/main" id="{5D6377E2-7067-863F-9747-A124CAF5F34D}"/>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2" name="Straight Connector 1161">
                <a:extLst>
                  <a:ext uri="{FF2B5EF4-FFF2-40B4-BE49-F238E27FC236}">
                    <a16:creationId xmlns:a16="http://schemas.microsoft.com/office/drawing/2014/main" id="{1CFA7779-07F5-FE6B-F401-9F68A85A3451}"/>
                  </a:ext>
                </a:extLst>
              </p:cNvPr>
              <p:cNvCxnSpPr>
                <a:cxnSpLocks/>
              </p:cNvCxnSpPr>
              <p:nvPr/>
            </p:nvCxnSpPr>
            <p:spPr>
              <a:xfrm>
                <a:off x="626289" y="1778396"/>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163" name="TextBox 1162">
                <a:extLst>
                  <a:ext uri="{FF2B5EF4-FFF2-40B4-BE49-F238E27FC236}">
                    <a16:creationId xmlns:a16="http://schemas.microsoft.com/office/drawing/2014/main" id="{F6FF4EF3-A64D-72A7-9E81-1765125C9C01}"/>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grpSp>
      </p:grpSp>
      <p:grpSp>
        <p:nvGrpSpPr>
          <p:cNvPr id="1185" name="Group 1184">
            <a:extLst>
              <a:ext uri="{FF2B5EF4-FFF2-40B4-BE49-F238E27FC236}">
                <a16:creationId xmlns:a16="http://schemas.microsoft.com/office/drawing/2014/main" id="{B3025F56-D654-8D74-E1D0-F3764826F0A5}"/>
              </a:ext>
            </a:extLst>
          </p:cNvPr>
          <p:cNvGrpSpPr/>
          <p:nvPr/>
        </p:nvGrpSpPr>
        <p:grpSpPr>
          <a:xfrm>
            <a:off x="8664466" y="2097628"/>
            <a:ext cx="1234440" cy="1798320"/>
            <a:chOff x="8027560" y="2614890"/>
            <a:chExt cx="923891" cy="1472152"/>
          </a:xfrm>
        </p:grpSpPr>
        <p:sp>
          <p:nvSpPr>
            <p:cNvPr id="1164" name="Rectangle 1163">
              <a:extLst>
                <a:ext uri="{FF2B5EF4-FFF2-40B4-BE49-F238E27FC236}">
                  <a16:creationId xmlns:a16="http://schemas.microsoft.com/office/drawing/2014/main" id="{89C0C58A-7ACC-A896-E0A7-59B02002575B}"/>
                </a:ext>
              </a:extLst>
            </p:cNvPr>
            <p:cNvSpPr/>
            <p:nvPr/>
          </p:nvSpPr>
          <p:spPr>
            <a:xfrm>
              <a:off x="8038804" y="2637886"/>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5" name="Rectangle 1164">
              <a:extLst>
                <a:ext uri="{FF2B5EF4-FFF2-40B4-BE49-F238E27FC236}">
                  <a16:creationId xmlns:a16="http://schemas.microsoft.com/office/drawing/2014/main" id="{3EEFDB44-5D7E-7C5B-AD85-939358FE0A3B}"/>
                </a:ext>
              </a:extLst>
            </p:cNvPr>
            <p:cNvSpPr/>
            <p:nvPr/>
          </p:nvSpPr>
          <p:spPr>
            <a:xfrm>
              <a:off x="8038804" y="2807053"/>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6" name="TextBox 1165">
              <a:extLst>
                <a:ext uri="{FF2B5EF4-FFF2-40B4-BE49-F238E27FC236}">
                  <a16:creationId xmlns:a16="http://schemas.microsoft.com/office/drawing/2014/main" id="{1485F216-BB0D-C5AB-44D7-6056446BB168}"/>
                </a:ext>
              </a:extLst>
            </p:cNvPr>
            <p:cNvSpPr txBox="1"/>
            <p:nvPr/>
          </p:nvSpPr>
          <p:spPr>
            <a:xfrm rot="16200000">
              <a:off x="7919997" y="3323893"/>
              <a:ext cx="445957" cy="230832"/>
            </a:xfrm>
            <a:prstGeom prst="rect">
              <a:avLst/>
            </a:prstGeom>
            <a:noFill/>
          </p:spPr>
          <p:txBody>
            <a:bodyPr wrap="none" rtlCol="0">
              <a:spAutoFit/>
            </a:bodyPr>
            <a:lstStyle/>
            <a:p>
              <a:pPr algn="ctr"/>
              <a:r>
                <a:rPr lang="en-US" sz="900" b="1" dirty="0"/>
                <a:t>GENE</a:t>
              </a:r>
            </a:p>
          </p:txBody>
        </p:sp>
        <p:sp>
          <p:nvSpPr>
            <p:cNvPr id="1167" name="TextBox 1166">
              <a:extLst>
                <a:ext uri="{FF2B5EF4-FFF2-40B4-BE49-F238E27FC236}">
                  <a16:creationId xmlns:a16="http://schemas.microsoft.com/office/drawing/2014/main" id="{D879CB94-4403-63DD-59D6-F867AB76EBE8}"/>
                </a:ext>
              </a:extLst>
            </p:cNvPr>
            <p:cNvSpPr txBox="1"/>
            <p:nvPr/>
          </p:nvSpPr>
          <p:spPr>
            <a:xfrm>
              <a:off x="8230718" y="2760871"/>
              <a:ext cx="532518" cy="230832"/>
            </a:xfrm>
            <a:prstGeom prst="rect">
              <a:avLst/>
            </a:prstGeom>
            <a:noFill/>
          </p:spPr>
          <p:txBody>
            <a:bodyPr wrap="none" rtlCol="0">
              <a:spAutoFit/>
            </a:bodyPr>
            <a:lstStyle/>
            <a:p>
              <a:pPr algn="ctr"/>
              <a:r>
                <a:rPr lang="en-US" sz="900" b="1" dirty="0"/>
                <a:t>COUNT</a:t>
              </a:r>
            </a:p>
          </p:txBody>
        </p:sp>
        <p:sp>
          <p:nvSpPr>
            <p:cNvPr id="1168" name="TextBox 1167">
              <a:extLst>
                <a:ext uri="{FF2B5EF4-FFF2-40B4-BE49-F238E27FC236}">
                  <a16:creationId xmlns:a16="http://schemas.microsoft.com/office/drawing/2014/main" id="{BB26CE73-495F-9C0A-A593-34EF7AE580E2}"/>
                </a:ext>
              </a:extLst>
            </p:cNvPr>
            <p:cNvSpPr txBox="1"/>
            <p:nvPr/>
          </p:nvSpPr>
          <p:spPr>
            <a:xfrm>
              <a:off x="8230719" y="2614890"/>
              <a:ext cx="534121" cy="276999"/>
            </a:xfrm>
            <a:prstGeom prst="rect">
              <a:avLst/>
            </a:prstGeom>
            <a:noFill/>
          </p:spPr>
          <p:txBody>
            <a:bodyPr wrap="none" rtlCol="0">
              <a:spAutoFit/>
            </a:bodyPr>
            <a:lstStyle/>
            <a:p>
              <a:pPr algn="ctr"/>
              <a:r>
                <a:rPr lang="en-US" sz="1200" b="1" dirty="0"/>
                <a:t>Cell 5</a:t>
              </a:r>
            </a:p>
          </p:txBody>
        </p:sp>
        <p:grpSp>
          <p:nvGrpSpPr>
            <p:cNvPr id="1169" name="Group 1168">
              <a:extLst>
                <a:ext uri="{FF2B5EF4-FFF2-40B4-BE49-F238E27FC236}">
                  <a16:creationId xmlns:a16="http://schemas.microsoft.com/office/drawing/2014/main" id="{BCDE5F44-4CDD-F0CC-D113-5660D6E45DEF}"/>
                </a:ext>
              </a:extLst>
            </p:cNvPr>
            <p:cNvGrpSpPr/>
            <p:nvPr/>
          </p:nvGrpSpPr>
          <p:grpSpPr>
            <a:xfrm>
              <a:off x="8090031" y="2979362"/>
              <a:ext cx="417465" cy="1107680"/>
              <a:chOff x="563929" y="1066827"/>
              <a:chExt cx="267211" cy="833332"/>
            </a:xfrm>
          </p:grpSpPr>
          <p:cxnSp>
            <p:nvCxnSpPr>
              <p:cNvPr id="1170" name="Straight Connector 1169">
                <a:extLst>
                  <a:ext uri="{FF2B5EF4-FFF2-40B4-BE49-F238E27FC236}">
                    <a16:creationId xmlns:a16="http://schemas.microsoft.com/office/drawing/2014/main" id="{DB0544DD-1CDC-7920-AD32-4BA4C91E2D7F}"/>
                  </a:ext>
                </a:extLst>
              </p:cNvPr>
              <p:cNvCxnSpPr>
                <a:cxnSpLocks/>
              </p:cNvCxnSpPr>
              <p:nvPr/>
            </p:nvCxnSpPr>
            <p:spPr>
              <a:xfrm>
                <a:off x="626289" y="1066827"/>
                <a:ext cx="204851"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1" name="Straight Connector 1170">
                <a:extLst>
                  <a:ext uri="{FF2B5EF4-FFF2-40B4-BE49-F238E27FC236}">
                    <a16:creationId xmlns:a16="http://schemas.microsoft.com/office/drawing/2014/main" id="{27DC9906-B77F-2AA8-D1FF-05ABAB28F4CB}"/>
                  </a:ext>
                </a:extLst>
              </p:cNvPr>
              <p:cNvCxnSpPr>
                <a:cxnSpLocks/>
              </p:cNvCxnSpPr>
              <p:nvPr/>
            </p:nvCxnSpPr>
            <p:spPr>
              <a:xfrm>
                <a:off x="626289" y="1121563"/>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2" name="Straight Connector 1171">
                <a:extLst>
                  <a:ext uri="{FF2B5EF4-FFF2-40B4-BE49-F238E27FC236}">
                    <a16:creationId xmlns:a16="http://schemas.microsoft.com/office/drawing/2014/main" id="{9312C136-1F67-CDA4-71F6-A5B6700B7DB1}"/>
                  </a:ext>
                </a:extLst>
              </p:cNvPr>
              <p:cNvCxnSpPr>
                <a:cxnSpLocks/>
              </p:cNvCxnSpPr>
              <p:nvPr/>
            </p:nvCxnSpPr>
            <p:spPr>
              <a:xfrm>
                <a:off x="626289" y="1176299"/>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3" name="Straight Connector 1172">
                <a:extLst>
                  <a:ext uri="{FF2B5EF4-FFF2-40B4-BE49-F238E27FC236}">
                    <a16:creationId xmlns:a16="http://schemas.microsoft.com/office/drawing/2014/main" id="{5DFCD0DA-DEEF-04D2-DC65-C751E854BC41}"/>
                  </a:ext>
                </a:extLst>
              </p:cNvPr>
              <p:cNvCxnSpPr>
                <a:cxnSpLocks/>
              </p:cNvCxnSpPr>
              <p:nvPr/>
            </p:nvCxnSpPr>
            <p:spPr>
              <a:xfrm>
                <a:off x="626289" y="1231035"/>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4" name="Straight Connector 1173">
                <a:extLst>
                  <a:ext uri="{FF2B5EF4-FFF2-40B4-BE49-F238E27FC236}">
                    <a16:creationId xmlns:a16="http://schemas.microsoft.com/office/drawing/2014/main" id="{8C331912-458D-642E-4EEA-34F3394B9FDD}"/>
                  </a:ext>
                </a:extLst>
              </p:cNvPr>
              <p:cNvCxnSpPr>
                <a:cxnSpLocks/>
              </p:cNvCxnSpPr>
              <p:nvPr/>
            </p:nvCxnSpPr>
            <p:spPr>
              <a:xfrm>
                <a:off x="626289" y="1285771"/>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5" name="Straight Connector 1174">
                <a:extLst>
                  <a:ext uri="{FF2B5EF4-FFF2-40B4-BE49-F238E27FC236}">
                    <a16:creationId xmlns:a16="http://schemas.microsoft.com/office/drawing/2014/main" id="{3BD4F7B2-057A-FF7A-A2C3-A176F25B12DF}"/>
                  </a:ext>
                </a:extLst>
              </p:cNvPr>
              <p:cNvCxnSpPr>
                <a:cxnSpLocks/>
              </p:cNvCxnSpPr>
              <p:nvPr/>
            </p:nvCxnSpPr>
            <p:spPr>
              <a:xfrm>
                <a:off x="626289" y="1340507"/>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6" name="Straight Connector 1175">
                <a:extLst>
                  <a:ext uri="{FF2B5EF4-FFF2-40B4-BE49-F238E27FC236}">
                    <a16:creationId xmlns:a16="http://schemas.microsoft.com/office/drawing/2014/main" id="{71A8A157-09EC-01E5-D701-732659E5206B}"/>
                  </a:ext>
                </a:extLst>
              </p:cNvPr>
              <p:cNvCxnSpPr>
                <a:cxnSpLocks/>
              </p:cNvCxnSpPr>
              <p:nvPr/>
            </p:nvCxnSpPr>
            <p:spPr>
              <a:xfrm>
                <a:off x="626289" y="1449979"/>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7" name="Straight Connector 1176">
                <a:extLst>
                  <a:ext uri="{FF2B5EF4-FFF2-40B4-BE49-F238E27FC236}">
                    <a16:creationId xmlns:a16="http://schemas.microsoft.com/office/drawing/2014/main" id="{BD1A4851-84FF-DF87-F167-7805A6A66C33}"/>
                  </a:ext>
                </a:extLst>
              </p:cNvPr>
              <p:cNvCxnSpPr>
                <a:cxnSpLocks/>
              </p:cNvCxnSpPr>
              <p:nvPr/>
            </p:nvCxnSpPr>
            <p:spPr>
              <a:xfrm>
                <a:off x="626289" y="1559451"/>
                <a:ext cx="8779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8" name="Straight Connector 1177">
                <a:extLst>
                  <a:ext uri="{FF2B5EF4-FFF2-40B4-BE49-F238E27FC236}">
                    <a16:creationId xmlns:a16="http://schemas.microsoft.com/office/drawing/2014/main" id="{7007F5AE-B47E-6705-8936-1CF0AE2501B3}"/>
                  </a:ext>
                </a:extLst>
              </p:cNvPr>
              <p:cNvCxnSpPr>
                <a:cxnSpLocks/>
              </p:cNvCxnSpPr>
              <p:nvPr/>
            </p:nvCxnSpPr>
            <p:spPr>
              <a:xfrm>
                <a:off x="626289" y="1395243"/>
                <a:ext cx="163881"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9" name="Straight Connector 1178">
                <a:extLst>
                  <a:ext uri="{FF2B5EF4-FFF2-40B4-BE49-F238E27FC236}">
                    <a16:creationId xmlns:a16="http://schemas.microsoft.com/office/drawing/2014/main" id="{5315F1C7-831D-2996-2129-16F5B72925CC}"/>
                  </a:ext>
                </a:extLst>
              </p:cNvPr>
              <p:cNvCxnSpPr>
                <a:cxnSpLocks/>
              </p:cNvCxnSpPr>
              <p:nvPr/>
            </p:nvCxnSpPr>
            <p:spPr>
              <a:xfrm>
                <a:off x="626289" y="1504715"/>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0" name="Straight Connector 1179">
                <a:extLst>
                  <a:ext uri="{FF2B5EF4-FFF2-40B4-BE49-F238E27FC236}">
                    <a16:creationId xmlns:a16="http://schemas.microsoft.com/office/drawing/2014/main" id="{57356792-1A9E-FCD5-249C-E5C1CC90D1CA}"/>
                  </a:ext>
                </a:extLst>
              </p:cNvPr>
              <p:cNvCxnSpPr>
                <a:cxnSpLocks/>
              </p:cNvCxnSpPr>
              <p:nvPr/>
            </p:nvCxnSpPr>
            <p:spPr>
              <a:xfrm>
                <a:off x="626288" y="1614187"/>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1" name="Straight Connector 1180">
                <a:extLst>
                  <a:ext uri="{FF2B5EF4-FFF2-40B4-BE49-F238E27FC236}">
                    <a16:creationId xmlns:a16="http://schemas.microsoft.com/office/drawing/2014/main" id="{1A486FE2-877B-CB99-C5CD-7761931E4A8A}"/>
                  </a:ext>
                </a:extLst>
              </p:cNvPr>
              <p:cNvCxnSpPr>
                <a:cxnSpLocks/>
              </p:cNvCxnSpPr>
              <p:nvPr/>
            </p:nvCxnSpPr>
            <p:spPr>
              <a:xfrm>
                <a:off x="626289" y="1668923"/>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2" name="Straight Connector 1181">
                <a:extLst>
                  <a:ext uri="{FF2B5EF4-FFF2-40B4-BE49-F238E27FC236}">
                    <a16:creationId xmlns:a16="http://schemas.microsoft.com/office/drawing/2014/main" id="{CA8C14D9-F2DC-E5F9-EF3B-DC0404DB9D6B}"/>
                  </a:ext>
                </a:extLst>
              </p:cNvPr>
              <p:cNvCxnSpPr>
                <a:cxnSpLocks/>
              </p:cNvCxnSpPr>
              <p:nvPr/>
            </p:nvCxnSpPr>
            <p:spPr>
              <a:xfrm>
                <a:off x="626289" y="1723659"/>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3" name="Straight Connector 1182">
                <a:extLst>
                  <a:ext uri="{FF2B5EF4-FFF2-40B4-BE49-F238E27FC236}">
                    <a16:creationId xmlns:a16="http://schemas.microsoft.com/office/drawing/2014/main" id="{07773E12-8BA1-57BC-1D1B-2FB2D3E75849}"/>
                  </a:ext>
                </a:extLst>
              </p:cNvPr>
              <p:cNvCxnSpPr>
                <a:cxnSpLocks/>
              </p:cNvCxnSpPr>
              <p:nvPr/>
            </p:nvCxnSpPr>
            <p:spPr>
              <a:xfrm>
                <a:off x="626289" y="1778396"/>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84" name="TextBox 1183">
                <a:extLst>
                  <a:ext uri="{FF2B5EF4-FFF2-40B4-BE49-F238E27FC236}">
                    <a16:creationId xmlns:a16="http://schemas.microsoft.com/office/drawing/2014/main" id="{C3A605A1-E240-4280-FF1C-1EFA264AA050}"/>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6">
                        <a:lumMod val="75000"/>
                      </a:schemeClr>
                    </a:solidFill>
                  </a:rPr>
                  <a:t>…</a:t>
                </a:r>
              </a:p>
            </p:txBody>
          </p:sp>
        </p:grpSp>
      </p:grpSp>
      <p:grpSp>
        <p:nvGrpSpPr>
          <p:cNvPr id="1188" name="Group 1187">
            <a:extLst>
              <a:ext uri="{FF2B5EF4-FFF2-40B4-BE49-F238E27FC236}">
                <a16:creationId xmlns:a16="http://schemas.microsoft.com/office/drawing/2014/main" id="{8DD038C4-19D2-C81C-A729-2DB02FDD411D}"/>
              </a:ext>
            </a:extLst>
          </p:cNvPr>
          <p:cNvGrpSpPr/>
          <p:nvPr/>
        </p:nvGrpSpPr>
        <p:grpSpPr>
          <a:xfrm>
            <a:off x="10113743" y="2097628"/>
            <a:ext cx="1243584" cy="1798320"/>
            <a:chOff x="6737067" y="2618041"/>
            <a:chExt cx="930735" cy="1472152"/>
          </a:xfrm>
        </p:grpSpPr>
        <p:sp>
          <p:nvSpPr>
            <p:cNvPr id="1189" name="Rectangle 1188">
              <a:extLst>
                <a:ext uri="{FF2B5EF4-FFF2-40B4-BE49-F238E27FC236}">
                  <a16:creationId xmlns:a16="http://schemas.microsoft.com/office/drawing/2014/main" id="{314DAFC7-C624-C141-3B71-B4477F055709}"/>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0" name="Rectangle 1189">
              <a:extLst>
                <a:ext uri="{FF2B5EF4-FFF2-40B4-BE49-F238E27FC236}">
                  <a16:creationId xmlns:a16="http://schemas.microsoft.com/office/drawing/2014/main" id="{25B27005-BF77-F3CA-4DC1-EAA30AC2D442}"/>
                </a:ext>
              </a:extLst>
            </p:cNvPr>
            <p:cNvSpPr/>
            <p:nvPr/>
          </p:nvSpPr>
          <p:spPr>
            <a:xfrm>
              <a:off x="6755155" y="2810204"/>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1" name="TextBox 1190">
              <a:extLst>
                <a:ext uri="{FF2B5EF4-FFF2-40B4-BE49-F238E27FC236}">
                  <a16:creationId xmlns:a16="http://schemas.microsoft.com/office/drawing/2014/main" id="{00F48C48-8B6B-8CCB-5306-F74C51B32BE0}"/>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192" name="TextBox 1191">
              <a:extLst>
                <a:ext uri="{FF2B5EF4-FFF2-40B4-BE49-F238E27FC236}">
                  <a16:creationId xmlns:a16="http://schemas.microsoft.com/office/drawing/2014/main" id="{D0815D2E-4B69-8E0B-E288-83D2564A89B0}"/>
                </a:ext>
              </a:extLst>
            </p:cNvPr>
            <p:cNvSpPr txBox="1"/>
            <p:nvPr/>
          </p:nvSpPr>
          <p:spPr>
            <a:xfrm>
              <a:off x="6947069" y="2764022"/>
              <a:ext cx="532518" cy="230832"/>
            </a:xfrm>
            <a:prstGeom prst="rect">
              <a:avLst/>
            </a:prstGeom>
            <a:noFill/>
          </p:spPr>
          <p:txBody>
            <a:bodyPr wrap="none" rtlCol="0">
              <a:spAutoFit/>
            </a:bodyPr>
            <a:lstStyle/>
            <a:p>
              <a:pPr algn="ctr"/>
              <a:r>
                <a:rPr lang="en-US" sz="900" b="1" dirty="0"/>
                <a:t>COUNT</a:t>
              </a:r>
            </a:p>
          </p:txBody>
        </p:sp>
        <p:sp>
          <p:nvSpPr>
            <p:cNvPr id="1193" name="TextBox 1192">
              <a:extLst>
                <a:ext uri="{FF2B5EF4-FFF2-40B4-BE49-F238E27FC236}">
                  <a16:creationId xmlns:a16="http://schemas.microsoft.com/office/drawing/2014/main" id="{92775E97-D191-8E87-81FD-0861419B0976}"/>
                </a:ext>
              </a:extLst>
            </p:cNvPr>
            <p:cNvSpPr txBox="1"/>
            <p:nvPr/>
          </p:nvSpPr>
          <p:spPr>
            <a:xfrm>
              <a:off x="6947070" y="2618041"/>
              <a:ext cx="534121" cy="276999"/>
            </a:xfrm>
            <a:prstGeom prst="rect">
              <a:avLst/>
            </a:prstGeom>
            <a:noFill/>
          </p:spPr>
          <p:txBody>
            <a:bodyPr wrap="none" rtlCol="0">
              <a:spAutoFit/>
            </a:bodyPr>
            <a:lstStyle/>
            <a:p>
              <a:pPr algn="ctr"/>
              <a:r>
                <a:rPr lang="en-US" sz="1200" b="1" dirty="0"/>
                <a:t>Cell 6</a:t>
              </a:r>
            </a:p>
          </p:txBody>
        </p:sp>
        <p:grpSp>
          <p:nvGrpSpPr>
            <p:cNvPr id="1194" name="Group 1193">
              <a:extLst>
                <a:ext uri="{FF2B5EF4-FFF2-40B4-BE49-F238E27FC236}">
                  <a16:creationId xmlns:a16="http://schemas.microsoft.com/office/drawing/2014/main" id="{F8530028-E0A6-D613-8372-343F671DFC67}"/>
                </a:ext>
              </a:extLst>
            </p:cNvPr>
            <p:cNvGrpSpPr/>
            <p:nvPr/>
          </p:nvGrpSpPr>
          <p:grpSpPr>
            <a:xfrm>
              <a:off x="6806380" y="2982513"/>
              <a:ext cx="280305" cy="1107680"/>
              <a:chOff x="563929" y="1066827"/>
              <a:chExt cx="179418" cy="833332"/>
            </a:xfrm>
          </p:grpSpPr>
          <p:cxnSp>
            <p:nvCxnSpPr>
              <p:cNvPr id="1195" name="Straight Connector 1194">
                <a:extLst>
                  <a:ext uri="{FF2B5EF4-FFF2-40B4-BE49-F238E27FC236}">
                    <a16:creationId xmlns:a16="http://schemas.microsoft.com/office/drawing/2014/main" id="{C5191A66-DF52-DE74-966E-F40481CD5F33}"/>
                  </a:ext>
                </a:extLst>
              </p:cNvPr>
              <p:cNvCxnSpPr>
                <a:cxnSpLocks/>
              </p:cNvCxnSpPr>
              <p:nvPr/>
            </p:nvCxnSpPr>
            <p:spPr>
              <a:xfrm>
                <a:off x="626289" y="1066827"/>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6" name="Straight Connector 1195">
                <a:extLst>
                  <a:ext uri="{FF2B5EF4-FFF2-40B4-BE49-F238E27FC236}">
                    <a16:creationId xmlns:a16="http://schemas.microsoft.com/office/drawing/2014/main" id="{02A90884-7127-6DBE-34A0-CEB5D64A74E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7" name="Straight Connector 1196">
                <a:extLst>
                  <a:ext uri="{FF2B5EF4-FFF2-40B4-BE49-F238E27FC236}">
                    <a16:creationId xmlns:a16="http://schemas.microsoft.com/office/drawing/2014/main" id="{51A6E968-0647-04E9-BF7F-CB110FBC17F2}"/>
                  </a:ext>
                </a:extLst>
              </p:cNvPr>
              <p:cNvCxnSpPr>
                <a:cxnSpLocks/>
              </p:cNvCxnSpPr>
              <p:nvPr/>
            </p:nvCxnSpPr>
            <p:spPr>
              <a:xfrm>
                <a:off x="626289" y="1176299"/>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8" name="Straight Connector 1197">
                <a:extLst>
                  <a:ext uri="{FF2B5EF4-FFF2-40B4-BE49-F238E27FC236}">
                    <a16:creationId xmlns:a16="http://schemas.microsoft.com/office/drawing/2014/main" id="{FCB190EA-25F3-C569-7FFD-238FA583A601}"/>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9" name="Straight Connector 1198">
                <a:extLst>
                  <a:ext uri="{FF2B5EF4-FFF2-40B4-BE49-F238E27FC236}">
                    <a16:creationId xmlns:a16="http://schemas.microsoft.com/office/drawing/2014/main" id="{B0C2B174-7D2C-379A-9D2F-69DCFF739403}"/>
                  </a:ext>
                </a:extLst>
              </p:cNvPr>
              <p:cNvCxnSpPr>
                <a:cxnSpLocks/>
              </p:cNvCxnSpPr>
              <p:nvPr/>
            </p:nvCxnSpPr>
            <p:spPr>
              <a:xfrm>
                <a:off x="626289" y="1285771"/>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0" name="Straight Connector 1199">
                <a:extLst>
                  <a:ext uri="{FF2B5EF4-FFF2-40B4-BE49-F238E27FC236}">
                    <a16:creationId xmlns:a16="http://schemas.microsoft.com/office/drawing/2014/main" id="{274FE1D2-225B-1BE7-B4B0-5BC4181A602C}"/>
                  </a:ext>
                </a:extLst>
              </p:cNvPr>
              <p:cNvCxnSpPr>
                <a:cxnSpLocks/>
              </p:cNvCxnSpPr>
              <p:nvPr/>
            </p:nvCxnSpPr>
            <p:spPr>
              <a:xfrm>
                <a:off x="626289" y="1340507"/>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1" name="Straight Connector 1200">
                <a:extLst>
                  <a:ext uri="{FF2B5EF4-FFF2-40B4-BE49-F238E27FC236}">
                    <a16:creationId xmlns:a16="http://schemas.microsoft.com/office/drawing/2014/main" id="{A9179ACE-7C6E-6BAF-889E-8D417E82CB6C}"/>
                  </a:ext>
                </a:extLst>
              </p:cNvPr>
              <p:cNvCxnSpPr>
                <a:cxnSpLocks/>
              </p:cNvCxnSpPr>
              <p:nvPr/>
            </p:nvCxnSpPr>
            <p:spPr>
              <a:xfrm>
                <a:off x="626289" y="1449979"/>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2" name="Straight Connector 1201">
                <a:extLst>
                  <a:ext uri="{FF2B5EF4-FFF2-40B4-BE49-F238E27FC236}">
                    <a16:creationId xmlns:a16="http://schemas.microsoft.com/office/drawing/2014/main" id="{66594BCC-AFDA-0C41-EC07-3EC958F9D248}"/>
                  </a:ext>
                </a:extLst>
              </p:cNvPr>
              <p:cNvCxnSpPr>
                <a:cxnSpLocks/>
              </p:cNvCxnSpPr>
              <p:nvPr/>
            </p:nvCxnSpPr>
            <p:spPr>
              <a:xfrm>
                <a:off x="626289" y="1559451"/>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3" name="Straight Connector 1202">
                <a:extLst>
                  <a:ext uri="{FF2B5EF4-FFF2-40B4-BE49-F238E27FC236}">
                    <a16:creationId xmlns:a16="http://schemas.microsoft.com/office/drawing/2014/main" id="{CD761EB7-CB1A-C8E8-A678-FC207497B74A}"/>
                  </a:ext>
                </a:extLst>
              </p:cNvPr>
              <p:cNvCxnSpPr>
                <a:cxnSpLocks/>
              </p:cNvCxnSpPr>
              <p:nvPr/>
            </p:nvCxnSpPr>
            <p:spPr>
              <a:xfrm>
                <a:off x="626289" y="1395243"/>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4" name="Straight Connector 1203">
                <a:extLst>
                  <a:ext uri="{FF2B5EF4-FFF2-40B4-BE49-F238E27FC236}">
                    <a16:creationId xmlns:a16="http://schemas.microsoft.com/office/drawing/2014/main" id="{02965CFC-3281-097E-D982-46EEDA291185}"/>
                  </a:ext>
                </a:extLst>
              </p:cNvPr>
              <p:cNvCxnSpPr>
                <a:cxnSpLocks/>
              </p:cNvCxnSpPr>
              <p:nvPr/>
            </p:nvCxnSpPr>
            <p:spPr>
              <a:xfrm>
                <a:off x="626289" y="1504715"/>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5" name="Straight Connector 1204">
                <a:extLst>
                  <a:ext uri="{FF2B5EF4-FFF2-40B4-BE49-F238E27FC236}">
                    <a16:creationId xmlns:a16="http://schemas.microsoft.com/office/drawing/2014/main" id="{DB02C663-2B92-94AE-34D8-486A06EF81ED}"/>
                  </a:ext>
                </a:extLst>
              </p:cNvPr>
              <p:cNvCxnSpPr>
                <a:cxnSpLocks/>
              </p:cNvCxnSpPr>
              <p:nvPr/>
            </p:nvCxnSpPr>
            <p:spPr>
              <a:xfrm>
                <a:off x="626288" y="1614187"/>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6" name="Straight Connector 1205">
                <a:extLst>
                  <a:ext uri="{FF2B5EF4-FFF2-40B4-BE49-F238E27FC236}">
                    <a16:creationId xmlns:a16="http://schemas.microsoft.com/office/drawing/2014/main" id="{BE73A1C8-0A62-3E07-847F-820F0201A82F}"/>
                  </a:ext>
                </a:extLst>
              </p:cNvPr>
              <p:cNvCxnSpPr>
                <a:cxnSpLocks/>
              </p:cNvCxnSpPr>
              <p:nvPr/>
            </p:nvCxnSpPr>
            <p:spPr>
              <a:xfrm>
                <a:off x="626289" y="1668923"/>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7" name="Straight Connector 1206">
                <a:extLst>
                  <a:ext uri="{FF2B5EF4-FFF2-40B4-BE49-F238E27FC236}">
                    <a16:creationId xmlns:a16="http://schemas.microsoft.com/office/drawing/2014/main" id="{A78489EB-15A5-2E45-F730-46C32652021B}"/>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8" name="Straight Connector 1207">
                <a:extLst>
                  <a:ext uri="{FF2B5EF4-FFF2-40B4-BE49-F238E27FC236}">
                    <a16:creationId xmlns:a16="http://schemas.microsoft.com/office/drawing/2014/main" id="{F0A30577-EB06-68E6-6BA9-11532804C688}"/>
                  </a:ext>
                </a:extLst>
              </p:cNvPr>
              <p:cNvCxnSpPr>
                <a:cxnSpLocks/>
              </p:cNvCxnSpPr>
              <p:nvPr/>
            </p:nvCxnSpPr>
            <p:spPr>
              <a:xfrm>
                <a:off x="626289" y="1778396"/>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209" name="TextBox 1208">
                <a:extLst>
                  <a:ext uri="{FF2B5EF4-FFF2-40B4-BE49-F238E27FC236}">
                    <a16:creationId xmlns:a16="http://schemas.microsoft.com/office/drawing/2014/main" id="{C1EAA242-9636-2598-6671-7DE09785BCD7}"/>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grpSp>
      </p:grpSp>
      <p:grpSp>
        <p:nvGrpSpPr>
          <p:cNvPr id="1216" name="Group 1215">
            <a:extLst>
              <a:ext uri="{FF2B5EF4-FFF2-40B4-BE49-F238E27FC236}">
                <a16:creationId xmlns:a16="http://schemas.microsoft.com/office/drawing/2014/main" id="{8C7C9FA4-5834-B278-FB92-30CB42A48C31}"/>
              </a:ext>
            </a:extLst>
          </p:cNvPr>
          <p:cNvGrpSpPr/>
          <p:nvPr/>
        </p:nvGrpSpPr>
        <p:grpSpPr>
          <a:xfrm>
            <a:off x="2861436" y="2853147"/>
            <a:ext cx="8495888" cy="883677"/>
            <a:chOff x="2913693" y="3203383"/>
            <a:chExt cx="8199601" cy="883677"/>
          </a:xfrm>
        </p:grpSpPr>
        <p:sp>
          <p:nvSpPr>
            <p:cNvPr id="1210" name="Rectangle 1209">
              <a:extLst>
                <a:ext uri="{FF2B5EF4-FFF2-40B4-BE49-F238E27FC236}">
                  <a16:creationId xmlns:a16="http://schemas.microsoft.com/office/drawing/2014/main" id="{EF33C900-B0C5-06E6-2F4E-904D072DDD57}"/>
                </a:ext>
              </a:extLst>
            </p:cNvPr>
            <p:cNvSpPr/>
            <p:nvPr/>
          </p:nvSpPr>
          <p:spPr>
            <a:xfrm>
              <a:off x="2913693" y="3203383"/>
              <a:ext cx="8197220" cy="184150"/>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1" name="Rectangle 1210">
              <a:extLst>
                <a:ext uri="{FF2B5EF4-FFF2-40B4-BE49-F238E27FC236}">
                  <a16:creationId xmlns:a16="http://schemas.microsoft.com/office/drawing/2014/main" id="{890FFB97-47F1-4EA7-2874-5C4FBB024ED1}"/>
                </a:ext>
              </a:extLst>
            </p:cNvPr>
            <p:cNvSpPr/>
            <p:nvPr/>
          </p:nvSpPr>
          <p:spPr>
            <a:xfrm>
              <a:off x="2913693" y="3476754"/>
              <a:ext cx="8194838"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2" name="Rectangle 1211">
              <a:extLst>
                <a:ext uri="{FF2B5EF4-FFF2-40B4-BE49-F238E27FC236}">
                  <a16:creationId xmlns:a16="http://schemas.microsoft.com/office/drawing/2014/main" id="{7852E648-522C-F0D2-E9E9-2FC873AD3DB3}"/>
                </a:ext>
              </a:extLst>
            </p:cNvPr>
            <p:cNvSpPr/>
            <p:nvPr/>
          </p:nvSpPr>
          <p:spPr>
            <a:xfrm>
              <a:off x="2913693" y="3836455"/>
              <a:ext cx="8199601"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3" name="Rectangle 1212">
              <a:extLst>
                <a:ext uri="{FF2B5EF4-FFF2-40B4-BE49-F238E27FC236}">
                  <a16:creationId xmlns:a16="http://schemas.microsoft.com/office/drawing/2014/main" id="{3F6C0FFC-52F4-D42C-1E3D-7E7EDE0EB3EF}"/>
                </a:ext>
              </a:extLst>
            </p:cNvPr>
            <p:cNvSpPr/>
            <p:nvPr/>
          </p:nvSpPr>
          <p:spPr>
            <a:xfrm>
              <a:off x="2913693" y="4007814"/>
              <a:ext cx="8197220"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7" name="Group 1216">
            <a:extLst>
              <a:ext uri="{FF2B5EF4-FFF2-40B4-BE49-F238E27FC236}">
                <a16:creationId xmlns:a16="http://schemas.microsoft.com/office/drawing/2014/main" id="{BE843F42-4AD4-1C6C-9B45-DD04977E6CF7}"/>
              </a:ext>
            </a:extLst>
          </p:cNvPr>
          <p:cNvGrpSpPr/>
          <p:nvPr/>
        </p:nvGrpSpPr>
        <p:grpSpPr>
          <a:xfrm>
            <a:off x="8590934" y="2036006"/>
            <a:ext cx="2853943" cy="1935316"/>
            <a:chOff x="8619418" y="2542813"/>
            <a:chExt cx="2609714" cy="1659957"/>
          </a:xfrm>
        </p:grpSpPr>
        <p:sp>
          <p:nvSpPr>
            <p:cNvPr id="1214" name="Rectangle 1213">
              <a:extLst>
                <a:ext uri="{FF2B5EF4-FFF2-40B4-BE49-F238E27FC236}">
                  <a16:creationId xmlns:a16="http://schemas.microsoft.com/office/drawing/2014/main" id="{B9E5A7EB-9357-D279-D3DD-82E882D427C8}"/>
                </a:ext>
              </a:extLst>
            </p:cNvPr>
            <p:cNvSpPr/>
            <p:nvPr/>
          </p:nvSpPr>
          <p:spPr>
            <a:xfrm>
              <a:off x="8619418" y="2542813"/>
              <a:ext cx="1271465" cy="1659251"/>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5" name="Rectangle 1214">
              <a:extLst>
                <a:ext uri="{FF2B5EF4-FFF2-40B4-BE49-F238E27FC236}">
                  <a16:creationId xmlns:a16="http://schemas.microsoft.com/office/drawing/2014/main" id="{CD4A7E87-4EEC-E9EE-1507-E75D6E5D691E}"/>
                </a:ext>
              </a:extLst>
            </p:cNvPr>
            <p:cNvSpPr/>
            <p:nvPr/>
          </p:nvSpPr>
          <p:spPr>
            <a:xfrm>
              <a:off x="9956994" y="2542813"/>
              <a:ext cx="1272138" cy="1659957"/>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0" name="Group 1309">
            <a:extLst>
              <a:ext uri="{FF2B5EF4-FFF2-40B4-BE49-F238E27FC236}">
                <a16:creationId xmlns:a16="http://schemas.microsoft.com/office/drawing/2014/main" id="{AD61D925-85B5-650E-9E5C-9A3AB3A316F9}"/>
              </a:ext>
            </a:extLst>
          </p:cNvPr>
          <p:cNvGrpSpPr/>
          <p:nvPr/>
        </p:nvGrpSpPr>
        <p:grpSpPr>
          <a:xfrm>
            <a:off x="2856579" y="4012244"/>
            <a:ext cx="5583889" cy="2548349"/>
            <a:chOff x="2931995" y="4012244"/>
            <a:chExt cx="5583889" cy="2548349"/>
          </a:xfrm>
        </p:grpSpPr>
        <p:grpSp>
          <p:nvGrpSpPr>
            <p:cNvPr id="1218" name="Group 1217">
              <a:extLst>
                <a:ext uri="{FF2B5EF4-FFF2-40B4-BE49-F238E27FC236}">
                  <a16:creationId xmlns:a16="http://schemas.microsoft.com/office/drawing/2014/main" id="{38851F6A-3244-CD0E-BF1A-2E967A83AC2C}"/>
                </a:ext>
              </a:extLst>
            </p:cNvPr>
            <p:cNvGrpSpPr/>
            <p:nvPr/>
          </p:nvGrpSpPr>
          <p:grpSpPr>
            <a:xfrm>
              <a:off x="4364583" y="4757693"/>
              <a:ext cx="1234433" cy="1793035"/>
              <a:chOff x="5708950" y="2688336"/>
              <a:chExt cx="591362" cy="1104278"/>
            </a:xfrm>
          </p:grpSpPr>
          <p:sp>
            <p:nvSpPr>
              <p:cNvPr id="1219" name="Rectangle 1218">
                <a:extLst>
                  <a:ext uri="{FF2B5EF4-FFF2-40B4-BE49-F238E27FC236}">
                    <a16:creationId xmlns:a16="http://schemas.microsoft.com/office/drawing/2014/main" id="{64855F8D-0C38-ED30-461E-B2579A588A8A}"/>
                  </a:ext>
                </a:extLst>
              </p:cNvPr>
              <p:cNvSpPr/>
              <p:nvPr/>
            </p:nvSpPr>
            <p:spPr>
              <a:xfrm>
                <a:off x="5716145" y="2702382"/>
                <a:ext cx="584167" cy="127267"/>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0" name="Rectangle 1219">
                <a:extLst>
                  <a:ext uri="{FF2B5EF4-FFF2-40B4-BE49-F238E27FC236}">
                    <a16:creationId xmlns:a16="http://schemas.microsoft.com/office/drawing/2014/main" id="{EC5AE0B5-536B-9F67-C6F2-B2B123EAD66E}"/>
                  </a:ext>
                </a:extLst>
              </p:cNvPr>
              <p:cNvSpPr/>
              <p:nvPr/>
            </p:nvSpPr>
            <p:spPr>
              <a:xfrm>
                <a:off x="5716145" y="2829650"/>
                <a:ext cx="584166" cy="936341"/>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1" name="TextBox 1220">
                <a:extLst>
                  <a:ext uri="{FF2B5EF4-FFF2-40B4-BE49-F238E27FC236}">
                    <a16:creationId xmlns:a16="http://schemas.microsoft.com/office/drawing/2014/main" id="{6871BBAC-6026-2F01-5C87-F28A50D9F573}"/>
                  </a:ext>
                </a:extLst>
              </p:cNvPr>
              <p:cNvSpPr txBox="1"/>
              <p:nvPr/>
            </p:nvSpPr>
            <p:spPr>
              <a:xfrm rot="16200000">
                <a:off x="5615074" y="3231435"/>
                <a:ext cx="335503" cy="147751"/>
              </a:xfrm>
              <a:prstGeom prst="rect">
                <a:avLst/>
              </a:prstGeom>
              <a:noFill/>
            </p:spPr>
            <p:txBody>
              <a:bodyPr wrap="none" rtlCol="0">
                <a:spAutoFit/>
              </a:bodyPr>
              <a:lstStyle/>
              <a:p>
                <a:pPr algn="ctr"/>
                <a:r>
                  <a:rPr lang="en-US" sz="900" b="1" dirty="0"/>
                  <a:t>GENE</a:t>
                </a:r>
              </a:p>
            </p:txBody>
          </p:sp>
          <p:sp>
            <p:nvSpPr>
              <p:cNvPr id="1222" name="TextBox 1221">
                <a:extLst>
                  <a:ext uri="{FF2B5EF4-FFF2-40B4-BE49-F238E27FC236}">
                    <a16:creationId xmlns:a16="http://schemas.microsoft.com/office/drawing/2014/main" id="{2F98B46A-6830-B14E-5C49-A349FEB2079D}"/>
                  </a:ext>
                </a:extLst>
              </p:cNvPr>
              <p:cNvSpPr txBox="1"/>
              <p:nvPr/>
            </p:nvSpPr>
            <p:spPr>
              <a:xfrm>
                <a:off x="5838985" y="2811418"/>
                <a:ext cx="340854" cy="173660"/>
              </a:xfrm>
              <a:prstGeom prst="rect">
                <a:avLst/>
              </a:prstGeom>
              <a:noFill/>
            </p:spPr>
            <p:txBody>
              <a:bodyPr wrap="none" rtlCol="0">
                <a:spAutoFit/>
              </a:bodyPr>
              <a:lstStyle/>
              <a:p>
                <a:pPr algn="ctr"/>
                <a:r>
                  <a:rPr lang="en-US" sz="900" b="1" dirty="0"/>
                  <a:t>COUNT</a:t>
                </a:r>
              </a:p>
            </p:txBody>
          </p:sp>
          <p:sp>
            <p:nvSpPr>
              <p:cNvPr id="1223" name="TextBox 1222">
                <a:extLst>
                  <a:ext uri="{FF2B5EF4-FFF2-40B4-BE49-F238E27FC236}">
                    <a16:creationId xmlns:a16="http://schemas.microsoft.com/office/drawing/2014/main" id="{C0AF2B04-07C7-B9E1-01D5-7E7AF2BCE64B}"/>
                  </a:ext>
                </a:extLst>
              </p:cNvPr>
              <p:cNvSpPr txBox="1"/>
              <p:nvPr/>
            </p:nvSpPr>
            <p:spPr>
              <a:xfrm>
                <a:off x="5838986" y="2688336"/>
                <a:ext cx="341880" cy="208392"/>
              </a:xfrm>
              <a:prstGeom prst="rect">
                <a:avLst/>
              </a:prstGeom>
              <a:noFill/>
            </p:spPr>
            <p:txBody>
              <a:bodyPr wrap="none" rtlCol="0">
                <a:spAutoFit/>
              </a:bodyPr>
              <a:lstStyle/>
              <a:p>
                <a:pPr algn="ctr"/>
                <a:r>
                  <a:rPr lang="en-US" sz="1200" b="1" dirty="0"/>
                  <a:t>Cell 2</a:t>
                </a:r>
              </a:p>
            </p:txBody>
          </p:sp>
          <p:grpSp>
            <p:nvGrpSpPr>
              <p:cNvPr id="1224" name="Group 1223">
                <a:extLst>
                  <a:ext uri="{FF2B5EF4-FFF2-40B4-BE49-F238E27FC236}">
                    <a16:creationId xmlns:a16="http://schemas.microsoft.com/office/drawing/2014/main" id="{760CC964-2FC7-EBD1-97F0-8C8BC7C4AA8E}"/>
                  </a:ext>
                </a:extLst>
              </p:cNvPr>
              <p:cNvGrpSpPr/>
              <p:nvPr/>
            </p:nvGrpSpPr>
            <p:grpSpPr>
              <a:xfrm>
                <a:off x="5748934" y="2959282"/>
                <a:ext cx="519560" cy="833332"/>
                <a:chOff x="563929" y="1066827"/>
                <a:chExt cx="519560" cy="833332"/>
              </a:xfrm>
            </p:grpSpPr>
            <p:sp>
              <p:nvSpPr>
                <p:cNvPr id="1239" name="TextBox 1238">
                  <a:extLst>
                    <a:ext uri="{FF2B5EF4-FFF2-40B4-BE49-F238E27FC236}">
                      <a16:creationId xmlns:a16="http://schemas.microsoft.com/office/drawing/2014/main" id="{47B62D76-D253-3CB2-7433-B17B1BF94494}"/>
                    </a:ext>
                  </a:extLst>
                </p:cNvPr>
                <p:cNvSpPr txBox="1"/>
                <p:nvPr/>
              </p:nvSpPr>
              <p:spPr>
                <a:xfrm>
                  <a:off x="563929" y="1726499"/>
                  <a:ext cx="170530" cy="173660"/>
                </a:xfrm>
                <a:prstGeom prst="rect">
                  <a:avLst/>
                </a:prstGeom>
                <a:noFill/>
              </p:spPr>
              <p:txBody>
                <a:bodyPr wrap="none" rtlCol="0">
                  <a:spAutoFit/>
                </a:bodyPr>
                <a:lstStyle/>
                <a:p>
                  <a:pPr algn="ctr"/>
                  <a:r>
                    <a:rPr lang="en-US" sz="900" b="1" dirty="0">
                      <a:solidFill>
                        <a:srgbClr val="C00000"/>
                      </a:solidFill>
                    </a:rPr>
                    <a:t>…</a:t>
                  </a:r>
                </a:p>
              </p:txBody>
            </p:sp>
            <p:cxnSp>
              <p:nvCxnSpPr>
                <p:cNvPr id="1225" name="Straight Connector 1224">
                  <a:extLst>
                    <a:ext uri="{FF2B5EF4-FFF2-40B4-BE49-F238E27FC236}">
                      <a16:creationId xmlns:a16="http://schemas.microsoft.com/office/drawing/2014/main" id="{30F297AB-AE4D-9295-906C-BFAB462E7AF6}"/>
                    </a:ext>
                  </a:extLst>
                </p:cNvPr>
                <p:cNvCxnSpPr>
                  <a:cxnSpLocks/>
                </p:cNvCxnSpPr>
                <p:nvPr/>
              </p:nvCxnSpPr>
              <p:spPr>
                <a:xfrm>
                  <a:off x="626289" y="1066827"/>
                  <a:ext cx="36576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6" name="Straight Connector 1225">
                  <a:extLst>
                    <a:ext uri="{FF2B5EF4-FFF2-40B4-BE49-F238E27FC236}">
                      <a16:creationId xmlns:a16="http://schemas.microsoft.com/office/drawing/2014/main" id="{256997DA-7BFA-23CD-BDE7-F06C6D58A0A9}"/>
                    </a:ext>
                  </a:extLst>
                </p:cNvPr>
                <p:cNvCxnSpPr>
                  <a:cxnSpLocks/>
                </p:cNvCxnSpPr>
                <p:nvPr/>
              </p:nvCxnSpPr>
              <p:spPr>
                <a:xfrm>
                  <a:off x="626289" y="1121563"/>
                  <a:ext cx="3200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7" name="Straight Connector 1226">
                  <a:extLst>
                    <a:ext uri="{FF2B5EF4-FFF2-40B4-BE49-F238E27FC236}">
                      <a16:creationId xmlns:a16="http://schemas.microsoft.com/office/drawing/2014/main" id="{B734D3DE-EC05-1664-7DC9-02F5BF7D51BA}"/>
                    </a:ext>
                  </a:extLst>
                </p:cNvPr>
                <p:cNvCxnSpPr>
                  <a:cxnSpLocks/>
                </p:cNvCxnSpPr>
                <p:nvPr/>
              </p:nvCxnSpPr>
              <p:spPr>
                <a:xfrm>
                  <a:off x="626289" y="1176299"/>
                  <a:ext cx="4572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8" name="Straight Connector 1227">
                  <a:extLst>
                    <a:ext uri="{FF2B5EF4-FFF2-40B4-BE49-F238E27FC236}">
                      <a16:creationId xmlns:a16="http://schemas.microsoft.com/office/drawing/2014/main" id="{FE56F623-85FB-552F-FB2D-7A10DF322A17}"/>
                    </a:ext>
                  </a:extLst>
                </p:cNvPr>
                <p:cNvCxnSpPr>
                  <a:cxnSpLocks/>
                </p:cNvCxnSpPr>
                <p:nvPr/>
              </p:nvCxnSpPr>
              <p:spPr>
                <a:xfrm>
                  <a:off x="626289" y="1231035"/>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2" name="Straight Connector 1231">
                  <a:extLst>
                    <a:ext uri="{FF2B5EF4-FFF2-40B4-BE49-F238E27FC236}">
                      <a16:creationId xmlns:a16="http://schemas.microsoft.com/office/drawing/2014/main" id="{5BE672EB-B71A-42BF-6056-3DBE0A55F6F8}"/>
                    </a:ext>
                  </a:extLst>
                </p:cNvPr>
                <p:cNvCxnSpPr>
                  <a:cxnSpLocks/>
                </p:cNvCxnSpPr>
                <p:nvPr/>
              </p:nvCxnSpPr>
              <p:spPr>
                <a:xfrm>
                  <a:off x="626289" y="1559451"/>
                  <a:ext cx="34747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3" name="Straight Connector 1232">
                  <a:extLst>
                    <a:ext uri="{FF2B5EF4-FFF2-40B4-BE49-F238E27FC236}">
                      <a16:creationId xmlns:a16="http://schemas.microsoft.com/office/drawing/2014/main" id="{04CD44E5-833A-0904-470E-EF33AD1E7472}"/>
                    </a:ext>
                  </a:extLst>
                </p:cNvPr>
                <p:cNvCxnSpPr>
                  <a:cxnSpLocks/>
                </p:cNvCxnSpPr>
                <p:nvPr/>
              </p:nvCxnSpPr>
              <p:spPr>
                <a:xfrm>
                  <a:off x="626289" y="1395243"/>
                  <a:ext cx="2286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4" name="Straight Connector 1233">
                  <a:extLst>
                    <a:ext uri="{FF2B5EF4-FFF2-40B4-BE49-F238E27FC236}">
                      <a16:creationId xmlns:a16="http://schemas.microsoft.com/office/drawing/2014/main" id="{581C1451-CFC0-C3E8-B17C-350048140558}"/>
                    </a:ext>
                  </a:extLst>
                </p:cNvPr>
                <p:cNvCxnSpPr>
                  <a:cxnSpLocks/>
                </p:cNvCxnSpPr>
                <p:nvPr/>
              </p:nvCxnSpPr>
              <p:spPr>
                <a:xfrm>
                  <a:off x="626289" y="1504715"/>
                  <a:ext cx="30175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5" name="Straight Connector 1234">
                  <a:extLst>
                    <a:ext uri="{FF2B5EF4-FFF2-40B4-BE49-F238E27FC236}">
                      <a16:creationId xmlns:a16="http://schemas.microsoft.com/office/drawing/2014/main" id="{D4A60F2F-14A4-03CD-5757-DB88A562F116}"/>
                    </a:ext>
                  </a:extLst>
                </p:cNvPr>
                <p:cNvCxnSpPr>
                  <a:cxnSpLocks/>
                </p:cNvCxnSpPr>
                <p:nvPr/>
              </p:nvCxnSpPr>
              <p:spPr>
                <a:xfrm>
                  <a:off x="626289" y="1614187"/>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7" name="Straight Connector 1236">
                  <a:extLst>
                    <a:ext uri="{FF2B5EF4-FFF2-40B4-BE49-F238E27FC236}">
                      <a16:creationId xmlns:a16="http://schemas.microsoft.com/office/drawing/2014/main" id="{7746442E-A851-F9A7-6CB0-35512535A386}"/>
                    </a:ext>
                  </a:extLst>
                </p:cNvPr>
                <p:cNvCxnSpPr>
                  <a:cxnSpLocks/>
                </p:cNvCxnSpPr>
                <p:nvPr/>
              </p:nvCxnSpPr>
              <p:spPr>
                <a:xfrm>
                  <a:off x="626289" y="1723659"/>
                  <a:ext cx="16459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grpSp>
        </p:grpSp>
        <p:grpSp>
          <p:nvGrpSpPr>
            <p:cNvPr id="1240" name="Group 1239">
              <a:extLst>
                <a:ext uri="{FF2B5EF4-FFF2-40B4-BE49-F238E27FC236}">
                  <a16:creationId xmlns:a16="http://schemas.microsoft.com/office/drawing/2014/main" id="{37B9F519-65F2-3CAB-7172-3F8954B1DDB4}"/>
                </a:ext>
              </a:extLst>
            </p:cNvPr>
            <p:cNvGrpSpPr/>
            <p:nvPr/>
          </p:nvGrpSpPr>
          <p:grpSpPr>
            <a:xfrm>
              <a:off x="2931995" y="4755437"/>
              <a:ext cx="1234445" cy="1805156"/>
              <a:chOff x="528906" y="789183"/>
              <a:chExt cx="567979" cy="1112825"/>
            </a:xfrm>
          </p:grpSpPr>
          <p:sp>
            <p:nvSpPr>
              <p:cNvPr id="1243" name="TextBox 1242">
                <a:extLst>
                  <a:ext uri="{FF2B5EF4-FFF2-40B4-BE49-F238E27FC236}">
                    <a16:creationId xmlns:a16="http://schemas.microsoft.com/office/drawing/2014/main" id="{CC8B0A3C-59D3-BB6E-9D63-21935B0B681D}"/>
                  </a:ext>
                </a:extLst>
              </p:cNvPr>
              <p:cNvSpPr txBox="1"/>
              <p:nvPr/>
            </p:nvSpPr>
            <p:spPr>
              <a:xfrm rot="16200000">
                <a:off x="429168" y="1339932"/>
                <a:ext cx="345320" cy="145843"/>
              </a:xfrm>
              <a:prstGeom prst="rect">
                <a:avLst/>
              </a:prstGeom>
              <a:noFill/>
            </p:spPr>
            <p:txBody>
              <a:bodyPr wrap="none" rtlCol="0">
                <a:spAutoFit/>
              </a:bodyPr>
              <a:lstStyle/>
              <a:p>
                <a:pPr algn="ctr"/>
                <a:r>
                  <a:rPr lang="en-US" sz="900" b="1" dirty="0"/>
                  <a:t>GENE</a:t>
                </a:r>
              </a:p>
            </p:txBody>
          </p:sp>
          <p:sp>
            <p:nvSpPr>
              <p:cNvPr id="1241" name="Rectangle 1240">
                <a:extLst>
                  <a:ext uri="{FF2B5EF4-FFF2-40B4-BE49-F238E27FC236}">
                    <a16:creationId xmlns:a16="http://schemas.microsoft.com/office/drawing/2014/main" id="{B8CCDC12-F386-4D8F-AC23-46B9CCBC1A56}"/>
                  </a:ext>
                </a:extLst>
              </p:cNvPr>
              <p:cNvSpPr/>
              <p:nvPr/>
            </p:nvSpPr>
            <p:spPr>
              <a:xfrm>
                <a:off x="531141" y="809928"/>
                <a:ext cx="565744" cy="13133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2" name="Rectangle 1241">
                <a:extLst>
                  <a:ext uri="{FF2B5EF4-FFF2-40B4-BE49-F238E27FC236}">
                    <a16:creationId xmlns:a16="http://schemas.microsoft.com/office/drawing/2014/main" id="{BCC54144-3754-0E3B-2D31-AE570C8D5BBD}"/>
                  </a:ext>
                </a:extLst>
              </p:cNvPr>
              <p:cNvSpPr/>
              <p:nvPr/>
            </p:nvSpPr>
            <p:spPr>
              <a:xfrm>
                <a:off x="531141" y="941260"/>
                <a:ext cx="565744" cy="953326"/>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4" name="TextBox 1243">
                <a:extLst>
                  <a:ext uri="{FF2B5EF4-FFF2-40B4-BE49-F238E27FC236}">
                    <a16:creationId xmlns:a16="http://schemas.microsoft.com/office/drawing/2014/main" id="{684DF611-25B0-F323-7F18-80B9C47B2E91}"/>
                  </a:ext>
                </a:extLst>
              </p:cNvPr>
              <p:cNvSpPr txBox="1"/>
              <p:nvPr/>
            </p:nvSpPr>
            <p:spPr>
              <a:xfrm>
                <a:off x="653855" y="911321"/>
                <a:ext cx="336453" cy="178741"/>
              </a:xfrm>
              <a:prstGeom prst="rect">
                <a:avLst/>
              </a:prstGeom>
              <a:noFill/>
            </p:spPr>
            <p:txBody>
              <a:bodyPr wrap="none" rtlCol="0">
                <a:spAutoFit/>
              </a:bodyPr>
              <a:lstStyle/>
              <a:p>
                <a:pPr algn="ctr"/>
                <a:r>
                  <a:rPr lang="en-US" sz="900" b="1" dirty="0"/>
                  <a:t>COUNT</a:t>
                </a:r>
              </a:p>
            </p:txBody>
          </p:sp>
          <p:sp>
            <p:nvSpPr>
              <p:cNvPr id="1245" name="TextBox 1244">
                <a:extLst>
                  <a:ext uri="{FF2B5EF4-FFF2-40B4-BE49-F238E27FC236}">
                    <a16:creationId xmlns:a16="http://schemas.microsoft.com/office/drawing/2014/main" id="{F096618F-58AC-00F7-E5F3-3473FD0F54D1}"/>
                  </a:ext>
                </a:extLst>
              </p:cNvPr>
              <p:cNvSpPr txBox="1"/>
              <p:nvPr/>
            </p:nvSpPr>
            <p:spPr>
              <a:xfrm>
                <a:off x="655275" y="789183"/>
                <a:ext cx="337466" cy="211380"/>
              </a:xfrm>
              <a:prstGeom prst="rect">
                <a:avLst/>
              </a:prstGeom>
              <a:noFill/>
            </p:spPr>
            <p:txBody>
              <a:bodyPr wrap="none" rtlCol="0">
                <a:spAutoFit/>
              </a:bodyPr>
              <a:lstStyle/>
              <a:p>
                <a:pPr algn="ctr"/>
                <a:r>
                  <a:rPr lang="en-US" sz="1200" b="1" dirty="0"/>
                  <a:t>Cell 1</a:t>
                </a:r>
              </a:p>
            </p:txBody>
          </p:sp>
          <p:grpSp>
            <p:nvGrpSpPr>
              <p:cNvPr id="1246" name="Group 1245">
                <a:extLst>
                  <a:ext uri="{FF2B5EF4-FFF2-40B4-BE49-F238E27FC236}">
                    <a16:creationId xmlns:a16="http://schemas.microsoft.com/office/drawing/2014/main" id="{4A5FD101-3F1B-79F2-473D-BE50B2B597A9}"/>
                  </a:ext>
                </a:extLst>
              </p:cNvPr>
              <p:cNvGrpSpPr/>
              <p:nvPr/>
            </p:nvGrpSpPr>
            <p:grpSpPr>
              <a:xfrm>
                <a:off x="563759" y="1066827"/>
                <a:ext cx="519730" cy="835181"/>
                <a:chOff x="563759" y="1066827"/>
                <a:chExt cx="519730" cy="835181"/>
              </a:xfrm>
            </p:grpSpPr>
            <p:cxnSp>
              <p:nvCxnSpPr>
                <p:cNvPr id="1247" name="Straight Connector 1246">
                  <a:extLst>
                    <a:ext uri="{FF2B5EF4-FFF2-40B4-BE49-F238E27FC236}">
                      <a16:creationId xmlns:a16="http://schemas.microsoft.com/office/drawing/2014/main" id="{328407DF-1647-6513-E64D-A3300773638D}"/>
                    </a:ext>
                  </a:extLst>
                </p:cNvPr>
                <p:cNvCxnSpPr>
                  <a:cxnSpLocks/>
                </p:cNvCxnSpPr>
                <p:nvPr/>
              </p:nvCxnSpPr>
              <p:spPr>
                <a:xfrm>
                  <a:off x="626289" y="106682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8" name="Straight Connector 1247">
                  <a:extLst>
                    <a:ext uri="{FF2B5EF4-FFF2-40B4-BE49-F238E27FC236}">
                      <a16:creationId xmlns:a16="http://schemas.microsoft.com/office/drawing/2014/main" id="{2760C9A4-2BC7-159C-AE0D-AF84442CEFEA}"/>
                    </a:ext>
                  </a:extLst>
                </p:cNvPr>
                <p:cNvCxnSpPr>
                  <a:cxnSpLocks/>
                </p:cNvCxnSpPr>
                <p:nvPr/>
              </p:nvCxnSpPr>
              <p:spPr>
                <a:xfrm>
                  <a:off x="626289" y="1121563"/>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9" name="Straight Connector 1248">
                  <a:extLst>
                    <a:ext uri="{FF2B5EF4-FFF2-40B4-BE49-F238E27FC236}">
                      <a16:creationId xmlns:a16="http://schemas.microsoft.com/office/drawing/2014/main" id="{0EE72CA2-FC07-8700-F318-C1C943BD0E1F}"/>
                    </a:ext>
                  </a:extLst>
                </p:cNvPr>
                <p:cNvCxnSpPr>
                  <a:cxnSpLocks/>
                </p:cNvCxnSpPr>
                <p:nvPr/>
              </p:nvCxnSpPr>
              <p:spPr>
                <a:xfrm>
                  <a:off x="626289" y="1176299"/>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0" name="Straight Connector 1249">
                  <a:extLst>
                    <a:ext uri="{FF2B5EF4-FFF2-40B4-BE49-F238E27FC236}">
                      <a16:creationId xmlns:a16="http://schemas.microsoft.com/office/drawing/2014/main" id="{D6529529-DC09-1AFE-DC32-F98E635DF2DA}"/>
                    </a:ext>
                  </a:extLst>
                </p:cNvPr>
                <p:cNvCxnSpPr>
                  <a:cxnSpLocks/>
                </p:cNvCxnSpPr>
                <p:nvPr/>
              </p:nvCxnSpPr>
              <p:spPr>
                <a:xfrm>
                  <a:off x="626289" y="1231035"/>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4" name="Straight Connector 1253">
                  <a:extLst>
                    <a:ext uri="{FF2B5EF4-FFF2-40B4-BE49-F238E27FC236}">
                      <a16:creationId xmlns:a16="http://schemas.microsoft.com/office/drawing/2014/main" id="{1B0DE7DE-6B68-6D73-229F-F7111197FF79}"/>
                    </a:ext>
                  </a:extLst>
                </p:cNvPr>
                <p:cNvCxnSpPr>
                  <a:cxnSpLocks/>
                </p:cNvCxnSpPr>
                <p:nvPr/>
              </p:nvCxnSpPr>
              <p:spPr>
                <a:xfrm>
                  <a:off x="626289" y="1559451"/>
                  <a:ext cx="2286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5" name="Straight Connector 1254">
                  <a:extLst>
                    <a:ext uri="{FF2B5EF4-FFF2-40B4-BE49-F238E27FC236}">
                      <a16:creationId xmlns:a16="http://schemas.microsoft.com/office/drawing/2014/main" id="{41054438-4F18-567F-18EA-A1D05A222D81}"/>
                    </a:ext>
                  </a:extLst>
                </p:cNvPr>
                <p:cNvCxnSpPr>
                  <a:cxnSpLocks/>
                </p:cNvCxnSpPr>
                <p:nvPr/>
              </p:nvCxnSpPr>
              <p:spPr>
                <a:xfrm>
                  <a:off x="626289" y="1395243"/>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6" name="Straight Connector 1255">
                  <a:extLst>
                    <a:ext uri="{FF2B5EF4-FFF2-40B4-BE49-F238E27FC236}">
                      <a16:creationId xmlns:a16="http://schemas.microsoft.com/office/drawing/2014/main" id="{4D85B60F-E8E2-B521-7C71-A73398AC8A6E}"/>
                    </a:ext>
                  </a:extLst>
                </p:cNvPr>
                <p:cNvCxnSpPr>
                  <a:cxnSpLocks/>
                </p:cNvCxnSpPr>
                <p:nvPr/>
              </p:nvCxnSpPr>
              <p:spPr>
                <a:xfrm>
                  <a:off x="626289" y="1504715"/>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7" name="Straight Connector 1256">
                  <a:extLst>
                    <a:ext uri="{FF2B5EF4-FFF2-40B4-BE49-F238E27FC236}">
                      <a16:creationId xmlns:a16="http://schemas.microsoft.com/office/drawing/2014/main" id="{BE769A9F-4EDA-46FC-6A9D-B3B107A047C8}"/>
                    </a:ext>
                  </a:extLst>
                </p:cNvPr>
                <p:cNvCxnSpPr>
                  <a:cxnSpLocks/>
                </p:cNvCxnSpPr>
                <p:nvPr/>
              </p:nvCxnSpPr>
              <p:spPr>
                <a:xfrm>
                  <a:off x="626289" y="1614187"/>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9" name="Straight Connector 1258">
                  <a:extLst>
                    <a:ext uri="{FF2B5EF4-FFF2-40B4-BE49-F238E27FC236}">
                      <a16:creationId xmlns:a16="http://schemas.microsoft.com/office/drawing/2014/main" id="{E3F597EB-7A44-D390-464A-5F92DE5CEE3F}"/>
                    </a:ext>
                  </a:extLst>
                </p:cNvPr>
                <p:cNvCxnSpPr>
                  <a:cxnSpLocks/>
                </p:cNvCxnSpPr>
                <p:nvPr/>
              </p:nvCxnSpPr>
              <p:spPr>
                <a:xfrm>
                  <a:off x="626289" y="1723659"/>
                  <a:ext cx="91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61" name="TextBox 1260">
                  <a:extLst>
                    <a:ext uri="{FF2B5EF4-FFF2-40B4-BE49-F238E27FC236}">
                      <a16:creationId xmlns:a16="http://schemas.microsoft.com/office/drawing/2014/main" id="{2F4978C4-F713-84BD-3DBC-2DDFE5286425}"/>
                    </a:ext>
                  </a:extLst>
                </p:cNvPr>
                <p:cNvSpPr txBox="1"/>
                <p:nvPr/>
              </p:nvSpPr>
              <p:spPr>
                <a:xfrm>
                  <a:off x="563759" y="1725858"/>
                  <a:ext cx="168328" cy="176150"/>
                </a:xfrm>
                <a:prstGeom prst="rect">
                  <a:avLst/>
                </a:prstGeom>
                <a:noFill/>
              </p:spPr>
              <p:txBody>
                <a:bodyPr wrap="none" rtlCol="0">
                  <a:spAutoFit/>
                </a:bodyPr>
                <a:lstStyle/>
                <a:p>
                  <a:pPr algn="ctr"/>
                  <a:r>
                    <a:rPr lang="en-US" sz="900" b="1" dirty="0">
                      <a:solidFill>
                        <a:srgbClr val="4472C4"/>
                      </a:solidFill>
                    </a:rPr>
                    <a:t>…</a:t>
                  </a:r>
                </a:p>
              </p:txBody>
            </p:sp>
          </p:grpSp>
        </p:grpSp>
        <p:grpSp>
          <p:nvGrpSpPr>
            <p:cNvPr id="1262" name="Group 1261">
              <a:extLst>
                <a:ext uri="{FF2B5EF4-FFF2-40B4-BE49-F238E27FC236}">
                  <a16:creationId xmlns:a16="http://schemas.microsoft.com/office/drawing/2014/main" id="{2245D222-DF7E-5ED4-C509-A8F82D485CE3}"/>
                </a:ext>
              </a:extLst>
            </p:cNvPr>
            <p:cNvGrpSpPr/>
            <p:nvPr/>
          </p:nvGrpSpPr>
          <p:grpSpPr>
            <a:xfrm>
              <a:off x="5823014" y="4757697"/>
              <a:ext cx="1234440" cy="1793038"/>
              <a:chOff x="5511489" y="2609218"/>
              <a:chExt cx="923891" cy="1467827"/>
            </a:xfrm>
          </p:grpSpPr>
          <p:sp>
            <p:nvSpPr>
              <p:cNvPr id="1265" name="TextBox 1264">
                <a:extLst>
                  <a:ext uri="{FF2B5EF4-FFF2-40B4-BE49-F238E27FC236}">
                    <a16:creationId xmlns:a16="http://schemas.microsoft.com/office/drawing/2014/main" id="{64AB021C-D327-AA12-C18E-EF2A932F09F1}"/>
                  </a:ext>
                </a:extLst>
              </p:cNvPr>
              <p:cNvSpPr txBox="1"/>
              <p:nvPr/>
            </p:nvSpPr>
            <p:spPr>
              <a:xfrm rot="16200000">
                <a:off x="5403926" y="3313896"/>
                <a:ext cx="445957" cy="230832"/>
              </a:xfrm>
              <a:prstGeom prst="rect">
                <a:avLst/>
              </a:prstGeom>
              <a:noFill/>
            </p:spPr>
            <p:txBody>
              <a:bodyPr wrap="none" rtlCol="0">
                <a:spAutoFit/>
              </a:bodyPr>
              <a:lstStyle/>
              <a:p>
                <a:pPr algn="ctr"/>
                <a:r>
                  <a:rPr lang="en-US" sz="900" b="1" dirty="0"/>
                  <a:t>GENE</a:t>
                </a:r>
              </a:p>
            </p:txBody>
          </p:sp>
          <p:sp>
            <p:nvSpPr>
              <p:cNvPr id="1263" name="Rectangle 1262">
                <a:extLst>
                  <a:ext uri="{FF2B5EF4-FFF2-40B4-BE49-F238E27FC236}">
                    <a16:creationId xmlns:a16="http://schemas.microsoft.com/office/drawing/2014/main" id="{59C90040-5365-1B73-F9FA-36CFB0E7ED5F}"/>
                  </a:ext>
                </a:extLst>
              </p:cNvPr>
              <p:cNvSpPr/>
              <p:nvPr/>
            </p:nvSpPr>
            <p:spPr>
              <a:xfrm>
                <a:off x="5522733" y="2627889"/>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4" name="Rectangle 1263">
                <a:extLst>
                  <a:ext uri="{FF2B5EF4-FFF2-40B4-BE49-F238E27FC236}">
                    <a16:creationId xmlns:a16="http://schemas.microsoft.com/office/drawing/2014/main" id="{ACD89962-C2A9-AF86-9EDA-27D0C68A3DE4}"/>
                  </a:ext>
                </a:extLst>
              </p:cNvPr>
              <p:cNvSpPr/>
              <p:nvPr/>
            </p:nvSpPr>
            <p:spPr>
              <a:xfrm>
                <a:off x="5522733" y="2797056"/>
                <a:ext cx="912645" cy="124460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6" name="TextBox 1265">
                <a:extLst>
                  <a:ext uri="{FF2B5EF4-FFF2-40B4-BE49-F238E27FC236}">
                    <a16:creationId xmlns:a16="http://schemas.microsoft.com/office/drawing/2014/main" id="{FFEB0FCB-8E23-679F-F76A-FC0CD15973A4}"/>
                  </a:ext>
                </a:extLst>
              </p:cNvPr>
              <p:cNvSpPr txBox="1"/>
              <p:nvPr/>
            </p:nvSpPr>
            <p:spPr>
              <a:xfrm>
                <a:off x="5714647" y="2772820"/>
                <a:ext cx="532518" cy="230832"/>
              </a:xfrm>
              <a:prstGeom prst="rect">
                <a:avLst/>
              </a:prstGeom>
              <a:noFill/>
            </p:spPr>
            <p:txBody>
              <a:bodyPr wrap="none" rtlCol="0">
                <a:spAutoFit/>
              </a:bodyPr>
              <a:lstStyle/>
              <a:p>
                <a:pPr algn="ctr"/>
                <a:r>
                  <a:rPr lang="en-US" sz="900" b="1" dirty="0"/>
                  <a:t>COUNT</a:t>
                </a:r>
              </a:p>
            </p:txBody>
          </p:sp>
          <p:sp>
            <p:nvSpPr>
              <p:cNvPr id="1267" name="TextBox 1266">
                <a:extLst>
                  <a:ext uri="{FF2B5EF4-FFF2-40B4-BE49-F238E27FC236}">
                    <a16:creationId xmlns:a16="http://schemas.microsoft.com/office/drawing/2014/main" id="{1AFFC454-C578-D4BB-0376-799129705F30}"/>
                  </a:ext>
                </a:extLst>
              </p:cNvPr>
              <p:cNvSpPr txBox="1"/>
              <p:nvPr/>
            </p:nvSpPr>
            <p:spPr>
              <a:xfrm>
                <a:off x="5714648" y="2609218"/>
                <a:ext cx="534121" cy="276999"/>
              </a:xfrm>
              <a:prstGeom prst="rect">
                <a:avLst/>
              </a:prstGeom>
              <a:noFill/>
            </p:spPr>
            <p:txBody>
              <a:bodyPr wrap="none" rtlCol="0">
                <a:spAutoFit/>
              </a:bodyPr>
              <a:lstStyle/>
              <a:p>
                <a:pPr algn="ctr"/>
                <a:r>
                  <a:rPr lang="en-US" sz="1200" b="1" dirty="0"/>
                  <a:t>Cell 3</a:t>
                </a:r>
              </a:p>
            </p:txBody>
          </p:sp>
          <p:grpSp>
            <p:nvGrpSpPr>
              <p:cNvPr id="1268" name="Group 1267">
                <a:extLst>
                  <a:ext uri="{FF2B5EF4-FFF2-40B4-BE49-F238E27FC236}">
                    <a16:creationId xmlns:a16="http://schemas.microsoft.com/office/drawing/2014/main" id="{3E253405-FC9D-294C-0A62-400DEDA1BF8D}"/>
                  </a:ext>
                </a:extLst>
              </p:cNvPr>
              <p:cNvGrpSpPr/>
              <p:nvPr/>
            </p:nvGrpSpPr>
            <p:grpSpPr>
              <a:xfrm>
                <a:off x="5573960" y="2969365"/>
                <a:ext cx="417465" cy="1107680"/>
                <a:chOff x="563929" y="1066827"/>
                <a:chExt cx="267211" cy="833332"/>
              </a:xfrm>
            </p:grpSpPr>
            <p:sp>
              <p:nvSpPr>
                <p:cNvPr id="1283" name="TextBox 1282">
                  <a:extLst>
                    <a:ext uri="{FF2B5EF4-FFF2-40B4-BE49-F238E27FC236}">
                      <a16:creationId xmlns:a16="http://schemas.microsoft.com/office/drawing/2014/main" id="{410F1AF2-8FB1-0A94-8338-60D897817AC8}"/>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rgbClr val="7030A0"/>
                      </a:solidFill>
                    </a:rPr>
                    <a:t>…</a:t>
                  </a:r>
                </a:p>
              </p:txBody>
            </p:sp>
            <p:cxnSp>
              <p:nvCxnSpPr>
                <p:cNvPr id="1269" name="Straight Connector 1268">
                  <a:extLst>
                    <a:ext uri="{FF2B5EF4-FFF2-40B4-BE49-F238E27FC236}">
                      <a16:creationId xmlns:a16="http://schemas.microsoft.com/office/drawing/2014/main" id="{FDF264AD-5F50-F98D-2411-4A49B1761DD0}"/>
                    </a:ext>
                  </a:extLst>
                </p:cNvPr>
                <p:cNvCxnSpPr>
                  <a:cxnSpLocks/>
                </p:cNvCxnSpPr>
                <p:nvPr/>
              </p:nvCxnSpPr>
              <p:spPr>
                <a:xfrm>
                  <a:off x="626289" y="1066827"/>
                  <a:ext cx="20485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0" name="Straight Connector 1269">
                  <a:extLst>
                    <a:ext uri="{FF2B5EF4-FFF2-40B4-BE49-F238E27FC236}">
                      <a16:creationId xmlns:a16="http://schemas.microsoft.com/office/drawing/2014/main" id="{AB03D5E3-7D8B-BBC3-BBC3-6F50024284C8}"/>
                    </a:ext>
                  </a:extLst>
                </p:cNvPr>
                <p:cNvCxnSpPr>
                  <a:cxnSpLocks/>
                </p:cNvCxnSpPr>
                <p:nvPr/>
              </p:nvCxnSpPr>
              <p:spPr>
                <a:xfrm>
                  <a:off x="626289" y="1121563"/>
                  <a:ext cx="117058"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1" name="Straight Connector 1270">
                  <a:extLst>
                    <a:ext uri="{FF2B5EF4-FFF2-40B4-BE49-F238E27FC236}">
                      <a16:creationId xmlns:a16="http://schemas.microsoft.com/office/drawing/2014/main" id="{AB24CFA3-0E32-CCC9-7252-2A98BE776341}"/>
                    </a:ext>
                  </a:extLst>
                </p:cNvPr>
                <p:cNvCxnSpPr>
                  <a:cxnSpLocks/>
                </p:cNvCxnSpPr>
                <p:nvPr/>
              </p:nvCxnSpPr>
              <p:spPr>
                <a:xfrm>
                  <a:off x="626289" y="1176299"/>
                  <a:ext cx="585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2" name="Straight Connector 1271">
                  <a:extLst>
                    <a:ext uri="{FF2B5EF4-FFF2-40B4-BE49-F238E27FC236}">
                      <a16:creationId xmlns:a16="http://schemas.microsoft.com/office/drawing/2014/main" id="{ED5E7BF9-E8E1-4327-A7E4-962FF29C824C}"/>
                    </a:ext>
                  </a:extLst>
                </p:cNvPr>
                <p:cNvCxnSpPr>
                  <a:cxnSpLocks/>
                </p:cNvCxnSpPr>
                <p:nvPr/>
              </p:nvCxnSpPr>
              <p:spPr>
                <a:xfrm>
                  <a:off x="626289" y="1231035"/>
                  <a:ext cx="9144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6" name="Straight Connector 1275">
                  <a:extLst>
                    <a:ext uri="{FF2B5EF4-FFF2-40B4-BE49-F238E27FC236}">
                      <a16:creationId xmlns:a16="http://schemas.microsoft.com/office/drawing/2014/main" id="{453A87B0-5939-363F-35DE-4CA34C420CAC}"/>
                    </a:ext>
                  </a:extLst>
                </p:cNvPr>
                <p:cNvCxnSpPr>
                  <a:cxnSpLocks/>
                </p:cNvCxnSpPr>
                <p:nvPr/>
              </p:nvCxnSpPr>
              <p:spPr>
                <a:xfrm>
                  <a:off x="626289" y="1559451"/>
                  <a:ext cx="8779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7" name="Straight Connector 1276">
                  <a:extLst>
                    <a:ext uri="{FF2B5EF4-FFF2-40B4-BE49-F238E27FC236}">
                      <a16:creationId xmlns:a16="http://schemas.microsoft.com/office/drawing/2014/main" id="{83D23CFF-54ED-FE24-5DBE-545445059386}"/>
                    </a:ext>
                  </a:extLst>
                </p:cNvPr>
                <p:cNvCxnSpPr>
                  <a:cxnSpLocks/>
                </p:cNvCxnSpPr>
                <p:nvPr/>
              </p:nvCxnSpPr>
              <p:spPr>
                <a:xfrm>
                  <a:off x="626289" y="1395243"/>
                  <a:ext cx="16388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8" name="Straight Connector 1277">
                  <a:extLst>
                    <a:ext uri="{FF2B5EF4-FFF2-40B4-BE49-F238E27FC236}">
                      <a16:creationId xmlns:a16="http://schemas.microsoft.com/office/drawing/2014/main" id="{18D63E01-15C8-0002-182B-F7ECFE1287A2}"/>
                    </a:ext>
                  </a:extLst>
                </p:cNvPr>
                <p:cNvCxnSpPr>
                  <a:cxnSpLocks/>
                </p:cNvCxnSpPr>
                <p:nvPr/>
              </p:nvCxnSpPr>
              <p:spPr>
                <a:xfrm>
                  <a:off x="626289" y="1504715"/>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9" name="Straight Connector 1278">
                  <a:extLst>
                    <a:ext uri="{FF2B5EF4-FFF2-40B4-BE49-F238E27FC236}">
                      <a16:creationId xmlns:a16="http://schemas.microsoft.com/office/drawing/2014/main" id="{0B93F8E0-06B7-7003-276F-762C6C795093}"/>
                    </a:ext>
                  </a:extLst>
                </p:cNvPr>
                <p:cNvCxnSpPr>
                  <a:cxnSpLocks/>
                </p:cNvCxnSpPr>
                <p:nvPr/>
              </p:nvCxnSpPr>
              <p:spPr>
                <a:xfrm>
                  <a:off x="626288" y="1614187"/>
                  <a:ext cx="146322"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81" name="Straight Connector 1280">
                  <a:extLst>
                    <a:ext uri="{FF2B5EF4-FFF2-40B4-BE49-F238E27FC236}">
                      <a16:creationId xmlns:a16="http://schemas.microsoft.com/office/drawing/2014/main" id="{CB6D3570-7E66-7DC4-729A-A1C419F33157}"/>
                    </a:ext>
                  </a:extLst>
                </p:cNvPr>
                <p:cNvCxnSpPr>
                  <a:cxnSpLocks/>
                </p:cNvCxnSpPr>
                <p:nvPr/>
              </p:nvCxnSpPr>
              <p:spPr>
                <a:xfrm>
                  <a:off x="626289" y="1723659"/>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grpSp>
        <p:grpSp>
          <p:nvGrpSpPr>
            <p:cNvPr id="1284" name="Group 1283">
              <a:extLst>
                <a:ext uri="{FF2B5EF4-FFF2-40B4-BE49-F238E27FC236}">
                  <a16:creationId xmlns:a16="http://schemas.microsoft.com/office/drawing/2014/main" id="{A59AFFF0-CA9D-9253-332B-A24594B47DAE}"/>
                </a:ext>
              </a:extLst>
            </p:cNvPr>
            <p:cNvGrpSpPr/>
            <p:nvPr/>
          </p:nvGrpSpPr>
          <p:grpSpPr>
            <a:xfrm>
              <a:off x="7272300" y="4757697"/>
              <a:ext cx="1243584" cy="1793038"/>
              <a:chOff x="6737067" y="2622366"/>
              <a:chExt cx="930735" cy="1467827"/>
            </a:xfrm>
          </p:grpSpPr>
          <p:sp>
            <p:nvSpPr>
              <p:cNvPr id="1287" name="TextBox 1286">
                <a:extLst>
                  <a:ext uri="{FF2B5EF4-FFF2-40B4-BE49-F238E27FC236}">
                    <a16:creationId xmlns:a16="http://schemas.microsoft.com/office/drawing/2014/main" id="{0B49934B-257F-DCA2-2C67-D41181347A69}"/>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285" name="Rectangle 1284">
                <a:extLst>
                  <a:ext uri="{FF2B5EF4-FFF2-40B4-BE49-F238E27FC236}">
                    <a16:creationId xmlns:a16="http://schemas.microsoft.com/office/drawing/2014/main" id="{F48DADA8-C942-3A78-FA1F-C7E97E608FC9}"/>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6" name="Rectangle 1285">
                <a:extLst>
                  <a:ext uri="{FF2B5EF4-FFF2-40B4-BE49-F238E27FC236}">
                    <a16:creationId xmlns:a16="http://schemas.microsoft.com/office/drawing/2014/main" id="{965FBA9B-F8F2-DFA8-42B6-9202791B984A}"/>
                  </a:ext>
                </a:extLst>
              </p:cNvPr>
              <p:cNvSpPr/>
              <p:nvPr/>
            </p:nvSpPr>
            <p:spPr>
              <a:xfrm>
                <a:off x="6755155" y="2810204"/>
                <a:ext cx="912645" cy="124460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8" name="TextBox 1287">
                <a:extLst>
                  <a:ext uri="{FF2B5EF4-FFF2-40B4-BE49-F238E27FC236}">
                    <a16:creationId xmlns:a16="http://schemas.microsoft.com/office/drawing/2014/main" id="{9AFB17E0-65F1-14FE-E631-E8EAC431451A}"/>
                  </a:ext>
                </a:extLst>
              </p:cNvPr>
              <p:cNvSpPr txBox="1"/>
              <p:nvPr/>
            </p:nvSpPr>
            <p:spPr>
              <a:xfrm>
                <a:off x="6947069" y="2785968"/>
                <a:ext cx="532518" cy="230832"/>
              </a:xfrm>
              <a:prstGeom prst="rect">
                <a:avLst/>
              </a:prstGeom>
              <a:noFill/>
            </p:spPr>
            <p:txBody>
              <a:bodyPr wrap="none" rtlCol="0">
                <a:spAutoFit/>
              </a:bodyPr>
              <a:lstStyle/>
              <a:p>
                <a:pPr algn="ctr"/>
                <a:r>
                  <a:rPr lang="en-US" sz="900" b="1" dirty="0"/>
                  <a:t>COUNT</a:t>
                </a:r>
              </a:p>
            </p:txBody>
          </p:sp>
          <p:sp>
            <p:nvSpPr>
              <p:cNvPr id="1289" name="TextBox 1288">
                <a:extLst>
                  <a:ext uri="{FF2B5EF4-FFF2-40B4-BE49-F238E27FC236}">
                    <a16:creationId xmlns:a16="http://schemas.microsoft.com/office/drawing/2014/main" id="{7C81BD90-6B52-83F9-4B23-62E9F1C5FFFB}"/>
                  </a:ext>
                </a:extLst>
              </p:cNvPr>
              <p:cNvSpPr txBox="1"/>
              <p:nvPr/>
            </p:nvSpPr>
            <p:spPr>
              <a:xfrm>
                <a:off x="6947070" y="2622366"/>
                <a:ext cx="534121" cy="276999"/>
              </a:xfrm>
              <a:prstGeom prst="rect">
                <a:avLst/>
              </a:prstGeom>
              <a:noFill/>
            </p:spPr>
            <p:txBody>
              <a:bodyPr wrap="none" rtlCol="0">
                <a:spAutoFit/>
              </a:bodyPr>
              <a:lstStyle/>
              <a:p>
                <a:pPr algn="ctr"/>
                <a:r>
                  <a:rPr lang="en-US" sz="1200" b="1" dirty="0"/>
                  <a:t>Cell 4</a:t>
                </a:r>
              </a:p>
            </p:txBody>
          </p:sp>
          <p:grpSp>
            <p:nvGrpSpPr>
              <p:cNvPr id="1290" name="Group 1289">
                <a:extLst>
                  <a:ext uri="{FF2B5EF4-FFF2-40B4-BE49-F238E27FC236}">
                    <a16:creationId xmlns:a16="http://schemas.microsoft.com/office/drawing/2014/main" id="{53F47E49-752C-5AC8-7A5F-8A0438C88CE7}"/>
                  </a:ext>
                </a:extLst>
              </p:cNvPr>
              <p:cNvGrpSpPr/>
              <p:nvPr/>
            </p:nvGrpSpPr>
            <p:grpSpPr>
              <a:xfrm>
                <a:off x="6806382" y="2982513"/>
                <a:ext cx="554623" cy="1107680"/>
                <a:chOff x="563929" y="1066827"/>
                <a:chExt cx="355003" cy="833332"/>
              </a:xfrm>
            </p:grpSpPr>
            <p:sp>
              <p:nvSpPr>
                <p:cNvPr id="1305" name="TextBox 1304">
                  <a:extLst>
                    <a:ext uri="{FF2B5EF4-FFF2-40B4-BE49-F238E27FC236}">
                      <a16:creationId xmlns:a16="http://schemas.microsoft.com/office/drawing/2014/main" id="{3F0B45D1-415F-4140-3EA5-0A4D2F6D5A2A}"/>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cxnSp>
              <p:nvCxnSpPr>
                <p:cNvPr id="1291" name="Straight Connector 1290">
                  <a:extLst>
                    <a:ext uri="{FF2B5EF4-FFF2-40B4-BE49-F238E27FC236}">
                      <a16:creationId xmlns:a16="http://schemas.microsoft.com/office/drawing/2014/main" id="{BDC06B87-0B2D-DAA1-CAC0-6DC97633828D}"/>
                    </a:ext>
                  </a:extLst>
                </p:cNvPr>
                <p:cNvCxnSpPr>
                  <a:cxnSpLocks/>
                </p:cNvCxnSpPr>
                <p:nvPr/>
              </p:nvCxnSpPr>
              <p:spPr>
                <a:xfrm>
                  <a:off x="626289" y="1066827"/>
                  <a:ext cx="20485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2" name="Straight Connector 1291">
                  <a:extLst>
                    <a:ext uri="{FF2B5EF4-FFF2-40B4-BE49-F238E27FC236}">
                      <a16:creationId xmlns:a16="http://schemas.microsoft.com/office/drawing/2014/main" id="{5755FD02-F5EB-31C4-0213-89ED9CBA93E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3" name="Straight Connector 1292">
                  <a:extLst>
                    <a:ext uri="{FF2B5EF4-FFF2-40B4-BE49-F238E27FC236}">
                      <a16:creationId xmlns:a16="http://schemas.microsoft.com/office/drawing/2014/main" id="{EB9C07A3-8026-278A-42E5-655D0324FA97}"/>
                    </a:ext>
                  </a:extLst>
                </p:cNvPr>
                <p:cNvCxnSpPr>
                  <a:cxnSpLocks/>
                </p:cNvCxnSpPr>
                <p:nvPr/>
              </p:nvCxnSpPr>
              <p:spPr>
                <a:xfrm>
                  <a:off x="626288" y="1176299"/>
                  <a:ext cx="2926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4" name="Straight Connector 1293">
                  <a:extLst>
                    <a:ext uri="{FF2B5EF4-FFF2-40B4-BE49-F238E27FC236}">
                      <a16:creationId xmlns:a16="http://schemas.microsoft.com/office/drawing/2014/main" id="{C5725A44-D6C3-32E7-CAA7-1A121D310500}"/>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8" name="Straight Connector 1297">
                  <a:extLst>
                    <a:ext uri="{FF2B5EF4-FFF2-40B4-BE49-F238E27FC236}">
                      <a16:creationId xmlns:a16="http://schemas.microsoft.com/office/drawing/2014/main" id="{2372EA9B-8336-1B10-C376-9EA8197022DE}"/>
                    </a:ext>
                  </a:extLst>
                </p:cNvPr>
                <p:cNvCxnSpPr>
                  <a:cxnSpLocks/>
                </p:cNvCxnSpPr>
                <p:nvPr/>
              </p:nvCxnSpPr>
              <p:spPr>
                <a:xfrm>
                  <a:off x="626289" y="1559451"/>
                  <a:ext cx="8779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9" name="Straight Connector 1298">
                  <a:extLst>
                    <a:ext uri="{FF2B5EF4-FFF2-40B4-BE49-F238E27FC236}">
                      <a16:creationId xmlns:a16="http://schemas.microsoft.com/office/drawing/2014/main" id="{4D012D65-EA9C-0DBC-AF3B-E77DE79C6452}"/>
                    </a:ext>
                  </a:extLst>
                </p:cNvPr>
                <p:cNvCxnSpPr>
                  <a:cxnSpLocks/>
                </p:cNvCxnSpPr>
                <p:nvPr/>
              </p:nvCxnSpPr>
              <p:spPr>
                <a:xfrm>
                  <a:off x="626289" y="1395243"/>
                  <a:ext cx="16388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0" name="Straight Connector 1299">
                  <a:extLst>
                    <a:ext uri="{FF2B5EF4-FFF2-40B4-BE49-F238E27FC236}">
                      <a16:creationId xmlns:a16="http://schemas.microsoft.com/office/drawing/2014/main" id="{E129C2FA-8AA4-7220-78A2-4687291D267A}"/>
                    </a:ext>
                  </a:extLst>
                </p:cNvPr>
                <p:cNvCxnSpPr>
                  <a:cxnSpLocks/>
                </p:cNvCxnSpPr>
                <p:nvPr/>
              </p:nvCxnSpPr>
              <p:spPr>
                <a:xfrm>
                  <a:off x="626289" y="1504715"/>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1" name="Straight Connector 1300">
                  <a:extLst>
                    <a:ext uri="{FF2B5EF4-FFF2-40B4-BE49-F238E27FC236}">
                      <a16:creationId xmlns:a16="http://schemas.microsoft.com/office/drawing/2014/main" id="{99EDC31A-942E-F3CE-AAC8-EE44090FEDEC}"/>
                    </a:ext>
                  </a:extLst>
                </p:cNvPr>
                <p:cNvCxnSpPr>
                  <a:cxnSpLocks/>
                </p:cNvCxnSpPr>
                <p:nvPr/>
              </p:nvCxnSpPr>
              <p:spPr>
                <a:xfrm>
                  <a:off x="626288" y="1614187"/>
                  <a:ext cx="14632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3" name="Straight Connector 1302">
                  <a:extLst>
                    <a:ext uri="{FF2B5EF4-FFF2-40B4-BE49-F238E27FC236}">
                      <a16:creationId xmlns:a16="http://schemas.microsoft.com/office/drawing/2014/main" id="{B59DBF89-CA98-38CB-9A30-52CA38449500}"/>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1306" name="Arrow: Right 1305">
              <a:extLst>
                <a:ext uri="{FF2B5EF4-FFF2-40B4-BE49-F238E27FC236}">
                  <a16:creationId xmlns:a16="http://schemas.microsoft.com/office/drawing/2014/main" id="{87C509CD-B3AF-8C6C-2879-C437ABDADA44}"/>
                </a:ext>
              </a:extLst>
            </p:cNvPr>
            <p:cNvSpPr/>
            <p:nvPr/>
          </p:nvSpPr>
          <p:spPr>
            <a:xfrm rot="5400000">
              <a:off x="3275879" y="4168525"/>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7" name="Arrow: Right 1306">
              <a:extLst>
                <a:ext uri="{FF2B5EF4-FFF2-40B4-BE49-F238E27FC236}">
                  <a16:creationId xmlns:a16="http://schemas.microsoft.com/office/drawing/2014/main" id="{51BDDC89-4B3A-1D57-E782-8954009CF796}"/>
                </a:ext>
              </a:extLst>
            </p:cNvPr>
            <p:cNvSpPr/>
            <p:nvPr/>
          </p:nvSpPr>
          <p:spPr>
            <a:xfrm rot="5400000">
              <a:off x="4658543" y="4135838"/>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8" name="Arrow: Right 1307">
              <a:extLst>
                <a:ext uri="{FF2B5EF4-FFF2-40B4-BE49-F238E27FC236}">
                  <a16:creationId xmlns:a16="http://schemas.microsoft.com/office/drawing/2014/main" id="{C43929C8-29DE-BFC4-3763-4A8E31EF791D}"/>
                </a:ext>
              </a:extLst>
            </p:cNvPr>
            <p:cNvSpPr/>
            <p:nvPr/>
          </p:nvSpPr>
          <p:spPr>
            <a:xfrm rot="5400000">
              <a:off x="6181024" y="4146901"/>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9" name="Arrow: Right 1308">
              <a:extLst>
                <a:ext uri="{FF2B5EF4-FFF2-40B4-BE49-F238E27FC236}">
                  <a16:creationId xmlns:a16="http://schemas.microsoft.com/office/drawing/2014/main" id="{72637180-920F-0142-1133-D707D13C3848}"/>
                </a:ext>
              </a:extLst>
            </p:cNvPr>
            <p:cNvSpPr/>
            <p:nvPr/>
          </p:nvSpPr>
          <p:spPr>
            <a:xfrm rot="5400000">
              <a:off x="7637084" y="4105624"/>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11" name="Rectangle 1310">
            <a:extLst>
              <a:ext uri="{FF2B5EF4-FFF2-40B4-BE49-F238E27FC236}">
                <a16:creationId xmlns:a16="http://schemas.microsoft.com/office/drawing/2014/main" id="{105B82B3-0B0D-0FC1-9CF3-F0BA7A5CD2FE}"/>
              </a:ext>
            </a:extLst>
          </p:cNvPr>
          <p:cNvSpPr/>
          <p:nvPr/>
        </p:nvSpPr>
        <p:spPr>
          <a:xfrm>
            <a:off x="-891" y="1055802"/>
            <a:ext cx="1791984" cy="576387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1692AC01-162A-9E0B-BF62-C54DEEF6D4B8}"/>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CCC2F430-E83A-0ED8-3FAB-711FD6550D40}"/>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pic>
        <p:nvPicPr>
          <p:cNvPr id="6" name="Picture 5">
            <a:extLst>
              <a:ext uri="{FF2B5EF4-FFF2-40B4-BE49-F238E27FC236}">
                <a16:creationId xmlns:a16="http://schemas.microsoft.com/office/drawing/2014/main" id="{1936956A-67A9-4716-19B6-B9EAE93DCB96}"/>
              </a:ext>
            </a:extLst>
          </p:cNvPr>
          <p:cNvPicPr>
            <a:picLocks noChangeAspect="1"/>
          </p:cNvPicPr>
          <p:nvPr/>
        </p:nvPicPr>
        <p:blipFill>
          <a:blip r:embed="rId3"/>
          <a:stretch>
            <a:fillRect/>
          </a:stretch>
        </p:blipFill>
        <p:spPr>
          <a:xfrm>
            <a:off x="2983505" y="1106210"/>
            <a:ext cx="6144482" cy="800212"/>
          </a:xfrm>
          <a:prstGeom prst="rect">
            <a:avLst/>
          </a:prstGeom>
        </p:spPr>
      </p:pic>
    </p:spTree>
    <p:extLst>
      <p:ext uri="{BB962C8B-B14F-4D97-AF65-F5344CB8AC3E}">
        <p14:creationId xmlns:p14="http://schemas.microsoft.com/office/powerpoint/2010/main" val="218855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pic>
        <p:nvPicPr>
          <p:cNvPr id="10" name="Picture 9">
            <a:extLst>
              <a:ext uri="{FF2B5EF4-FFF2-40B4-BE49-F238E27FC236}">
                <a16:creationId xmlns:a16="http://schemas.microsoft.com/office/drawing/2014/main" id="{322CAB54-3FEF-9B37-AAA3-71A60B05F8FD}"/>
              </a:ext>
            </a:extLst>
          </p:cNvPr>
          <p:cNvPicPr>
            <a:picLocks noChangeAspect="1"/>
          </p:cNvPicPr>
          <p:nvPr/>
        </p:nvPicPr>
        <p:blipFill rotWithShape="1">
          <a:blip r:embed="rId3"/>
          <a:srcRect l="241"/>
          <a:stretch/>
        </p:blipFill>
        <p:spPr>
          <a:xfrm>
            <a:off x="2005520" y="3146259"/>
            <a:ext cx="5977566" cy="352474"/>
          </a:xfrm>
          <a:prstGeom prst="rect">
            <a:avLst/>
          </a:prstGeom>
        </p:spPr>
      </p:pic>
      <p:pic>
        <p:nvPicPr>
          <p:cNvPr id="20" name="Picture 19">
            <a:extLst>
              <a:ext uri="{FF2B5EF4-FFF2-40B4-BE49-F238E27FC236}">
                <a16:creationId xmlns:a16="http://schemas.microsoft.com/office/drawing/2014/main" id="{1B816476-8AEC-0E03-1715-C2CECE815DDD}"/>
              </a:ext>
            </a:extLst>
          </p:cNvPr>
          <p:cNvPicPr>
            <a:picLocks noChangeAspect="1"/>
          </p:cNvPicPr>
          <p:nvPr/>
        </p:nvPicPr>
        <p:blipFill rotWithShape="1">
          <a:blip r:embed="rId4"/>
          <a:srcRect l="68491" b="19779"/>
          <a:stretch/>
        </p:blipFill>
        <p:spPr>
          <a:xfrm>
            <a:off x="7363927" y="3703871"/>
            <a:ext cx="1416985" cy="2795082"/>
          </a:xfrm>
          <a:prstGeom prst="rect">
            <a:avLst/>
          </a:prstGeom>
        </p:spPr>
      </p:pic>
      <p:pic>
        <p:nvPicPr>
          <p:cNvPr id="33" name="Picture 32">
            <a:extLst>
              <a:ext uri="{FF2B5EF4-FFF2-40B4-BE49-F238E27FC236}">
                <a16:creationId xmlns:a16="http://schemas.microsoft.com/office/drawing/2014/main" id="{91D16958-8E9C-0EA6-8BF9-F4FC406D2029}"/>
              </a:ext>
            </a:extLst>
          </p:cNvPr>
          <p:cNvPicPr>
            <a:picLocks noChangeAspect="1"/>
          </p:cNvPicPr>
          <p:nvPr/>
        </p:nvPicPr>
        <p:blipFill rotWithShape="1">
          <a:blip r:embed="rId5">
            <a:clrChange>
              <a:clrFrom>
                <a:srgbClr val="FFFFFF"/>
              </a:clrFrom>
              <a:clrTo>
                <a:srgbClr val="FFFFFF">
                  <a:alpha val="0"/>
                </a:srgbClr>
              </a:clrTo>
            </a:clrChange>
          </a:blip>
          <a:srcRect r="40828"/>
          <a:stretch/>
        </p:blipFill>
        <p:spPr>
          <a:xfrm>
            <a:off x="8543117" y="1757695"/>
            <a:ext cx="3348329" cy="1829055"/>
          </a:xfrm>
          <a:prstGeom prst="rect">
            <a:avLst/>
          </a:prstGeom>
          <a:ln>
            <a:solidFill>
              <a:schemeClr val="bg1">
                <a:lumMod val="85000"/>
              </a:schemeClr>
            </a:solidFill>
          </a:ln>
        </p:spPr>
      </p:pic>
      <p:sp>
        <p:nvSpPr>
          <p:cNvPr id="30" name="Rectangle 29">
            <a:extLst>
              <a:ext uri="{FF2B5EF4-FFF2-40B4-BE49-F238E27FC236}">
                <a16:creationId xmlns:a16="http://schemas.microsoft.com/office/drawing/2014/main" id="{AFC2D35D-908C-1640-922D-DCE094685EB9}"/>
              </a:ext>
            </a:extLst>
          </p:cNvPr>
          <p:cNvSpPr/>
          <p:nvPr/>
        </p:nvSpPr>
        <p:spPr>
          <a:xfrm>
            <a:off x="8543117" y="3099527"/>
            <a:ext cx="3348329" cy="273844"/>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1D4579AC-82F1-09BE-9754-488A05E74D76}"/>
              </a:ext>
            </a:extLst>
          </p:cNvPr>
          <p:cNvSpPr txBox="1"/>
          <p:nvPr/>
        </p:nvSpPr>
        <p:spPr>
          <a:xfrm>
            <a:off x="8650953" y="1150369"/>
            <a:ext cx="1979888" cy="430887"/>
          </a:xfrm>
          <a:prstGeom prst="rect">
            <a:avLst/>
          </a:prstGeom>
          <a:noFill/>
        </p:spPr>
        <p:txBody>
          <a:bodyPr wrap="square">
            <a:spAutoFit/>
          </a:bodyPr>
          <a:lstStyle/>
          <a:p>
            <a:r>
              <a:rPr lang="en-US" sz="1100" dirty="0">
                <a:solidFill>
                  <a:srgbClr val="4472C4"/>
                </a:solidFill>
              </a:rPr>
              <a:t>srat@meta.data$percent.mt</a:t>
            </a:r>
          </a:p>
          <a:p>
            <a:r>
              <a:rPr lang="en-US" sz="1100" dirty="0" err="1">
                <a:solidFill>
                  <a:srgbClr val="4472C4"/>
                </a:solidFill>
              </a:rPr>
              <a:t>srat</a:t>
            </a:r>
            <a:r>
              <a:rPr lang="en-US" sz="1100" dirty="0">
                <a:solidFill>
                  <a:srgbClr val="4472C4"/>
                </a:solidFill>
              </a:rPr>
              <a:t>[["percent.mt"]]</a:t>
            </a:r>
          </a:p>
        </p:txBody>
      </p:sp>
      <p:sp>
        <p:nvSpPr>
          <p:cNvPr id="38" name="TextBox 37">
            <a:extLst>
              <a:ext uri="{FF2B5EF4-FFF2-40B4-BE49-F238E27FC236}">
                <a16:creationId xmlns:a16="http://schemas.microsoft.com/office/drawing/2014/main" id="{F11727CD-0A23-EBD5-E6B6-F2DDCFA8E846}"/>
              </a:ext>
            </a:extLst>
          </p:cNvPr>
          <p:cNvSpPr txBox="1"/>
          <p:nvPr/>
        </p:nvSpPr>
        <p:spPr>
          <a:xfrm>
            <a:off x="8662218" y="926026"/>
            <a:ext cx="1012521" cy="338554"/>
          </a:xfrm>
          <a:prstGeom prst="rect">
            <a:avLst/>
          </a:prstGeom>
          <a:noFill/>
        </p:spPr>
        <p:txBody>
          <a:bodyPr wrap="none" rtlCol="0">
            <a:spAutoFit/>
          </a:bodyPr>
          <a:lstStyle/>
          <a:p>
            <a:r>
              <a:rPr lang="en-US" sz="1600" b="1" dirty="0"/>
              <a:t>Accessors</a:t>
            </a:r>
          </a:p>
        </p:txBody>
      </p:sp>
      <p:sp>
        <p:nvSpPr>
          <p:cNvPr id="39" name="TextBox 38">
            <a:extLst>
              <a:ext uri="{FF2B5EF4-FFF2-40B4-BE49-F238E27FC236}">
                <a16:creationId xmlns:a16="http://schemas.microsoft.com/office/drawing/2014/main" id="{4582E44B-7715-01F7-002B-33A9BCD1044B}"/>
              </a:ext>
            </a:extLst>
          </p:cNvPr>
          <p:cNvSpPr txBox="1"/>
          <p:nvPr/>
        </p:nvSpPr>
        <p:spPr>
          <a:xfrm>
            <a:off x="1985784" y="1014666"/>
            <a:ext cx="5977566" cy="1569660"/>
          </a:xfrm>
          <a:prstGeom prst="rect">
            <a:avLst/>
          </a:prstGeom>
          <a:noFill/>
        </p:spPr>
        <p:txBody>
          <a:bodyPr wrap="square" rtlCol="0">
            <a:spAutoFit/>
          </a:bodyPr>
          <a:lstStyle/>
          <a:p>
            <a:r>
              <a:rPr lang="en-US" sz="1600" dirty="0"/>
              <a:t>Fraction of mitochondrial genes (with nonzero counts) is a metric for cell viability</a:t>
            </a:r>
          </a:p>
          <a:p>
            <a:pPr marL="342900" indent="-342900">
              <a:buAutoNum type="arabicPeriod"/>
            </a:pPr>
            <a:r>
              <a:rPr lang="en-US" sz="1600" dirty="0"/>
              <a:t>Some public datasets </a:t>
            </a:r>
            <a:r>
              <a:rPr lang="en-US" sz="1600" b="1" dirty="0"/>
              <a:t>already perform QC based on MT genes</a:t>
            </a:r>
            <a:r>
              <a:rPr lang="en-US" sz="1600" dirty="0"/>
              <a:t>, and all MT genes </a:t>
            </a:r>
            <a:r>
              <a:rPr lang="en-US" sz="1600" i="1" dirty="0"/>
              <a:t>are removed</a:t>
            </a:r>
            <a:r>
              <a:rPr lang="en-US" sz="1600" dirty="0"/>
              <a:t>.</a:t>
            </a:r>
          </a:p>
          <a:p>
            <a:pPr marL="342900" indent="-342900">
              <a:buAutoNum type="arabicPeriod"/>
            </a:pPr>
            <a:r>
              <a:rPr lang="en-US" sz="1600" dirty="0"/>
              <a:t>Genes may be labeled at “MT…” or “mt…”, first </a:t>
            </a:r>
            <a:r>
              <a:rPr lang="en-US" sz="1600" b="1" dirty="0"/>
              <a:t>inspect and confirm </a:t>
            </a:r>
            <a:r>
              <a:rPr lang="en-US" sz="1600" dirty="0"/>
              <a:t>what the prefix is.</a:t>
            </a:r>
          </a:p>
        </p:txBody>
      </p:sp>
      <p:sp>
        <p:nvSpPr>
          <p:cNvPr id="43" name="TextBox 42">
            <a:extLst>
              <a:ext uri="{FF2B5EF4-FFF2-40B4-BE49-F238E27FC236}">
                <a16:creationId xmlns:a16="http://schemas.microsoft.com/office/drawing/2014/main" id="{FBF4DA32-ED2D-3181-AE32-FB89BE88C903}"/>
              </a:ext>
            </a:extLst>
          </p:cNvPr>
          <p:cNvSpPr txBox="1"/>
          <p:nvPr/>
        </p:nvSpPr>
        <p:spPr>
          <a:xfrm>
            <a:off x="1985784" y="4273675"/>
            <a:ext cx="2113592" cy="369332"/>
          </a:xfrm>
          <a:prstGeom prst="rect">
            <a:avLst/>
          </a:prstGeom>
          <a:noFill/>
        </p:spPr>
        <p:txBody>
          <a:bodyPr wrap="none" rtlCol="0">
            <a:spAutoFit/>
          </a:bodyPr>
          <a:lstStyle/>
          <a:p>
            <a:r>
              <a:rPr lang="en-US" b="1" dirty="0"/>
              <a:t>Visualize QC Metrics</a:t>
            </a:r>
          </a:p>
        </p:txBody>
      </p:sp>
      <p:sp>
        <p:nvSpPr>
          <p:cNvPr id="1311" name="Rectangle 1310">
            <a:extLst>
              <a:ext uri="{FF2B5EF4-FFF2-40B4-BE49-F238E27FC236}">
                <a16:creationId xmlns:a16="http://schemas.microsoft.com/office/drawing/2014/main" id="{105B82B3-0B0D-0FC1-9CF3-F0BA7A5CD2FE}"/>
              </a:ext>
            </a:extLst>
          </p:cNvPr>
          <p:cNvSpPr/>
          <p:nvPr/>
        </p:nvSpPr>
        <p:spPr>
          <a:xfrm>
            <a:off x="10653" y="1649691"/>
            <a:ext cx="1780578" cy="5216665"/>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29173"/>
            <a:ext cx="1780579" cy="57391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EAD80291-FFD6-3791-3985-CDFCD9FE4EDA}"/>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3C589401-2663-55CC-7DF4-8EB909A51F38}"/>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
        <p:nvSpPr>
          <p:cNvPr id="11" name="Rectangle 10">
            <a:extLst>
              <a:ext uri="{FF2B5EF4-FFF2-40B4-BE49-F238E27FC236}">
                <a16:creationId xmlns:a16="http://schemas.microsoft.com/office/drawing/2014/main" id="{4026EBD8-2729-1AA1-AE1F-304FDC3F74AD}"/>
              </a:ext>
            </a:extLst>
          </p:cNvPr>
          <p:cNvSpPr/>
          <p:nvPr/>
        </p:nvSpPr>
        <p:spPr>
          <a:xfrm>
            <a:off x="3960214" y="4893480"/>
            <a:ext cx="3370437" cy="2166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08A8C7E3-FF91-DF25-B4EB-CEE34505F4A5}"/>
              </a:ext>
            </a:extLst>
          </p:cNvPr>
          <p:cNvPicPr>
            <a:picLocks noChangeAspect="1"/>
          </p:cNvPicPr>
          <p:nvPr/>
        </p:nvPicPr>
        <p:blipFill>
          <a:blip r:embed="rId6"/>
          <a:stretch>
            <a:fillRect/>
          </a:stretch>
        </p:blipFill>
        <p:spPr>
          <a:xfrm>
            <a:off x="2099186" y="4659933"/>
            <a:ext cx="4956786" cy="216621"/>
          </a:xfrm>
          <a:prstGeom prst="rect">
            <a:avLst/>
          </a:prstGeom>
        </p:spPr>
      </p:pic>
    </p:spTree>
    <p:extLst>
      <p:ext uri="{BB962C8B-B14F-4D97-AF65-F5344CB8AC3E}">
        <p14:creationId xmlns:p14="http://schemas.microsoft.com/office/powerpoint/2010/main" val="1858985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1975419" y="746411"/>
            <a:ext cx="5293052" cy="646331"/>
          </a:xfrm>
          <a:prstGeom prst="rect">
            <a:avLst/>
          </a:prstGeom>
          <a:noFill/>
        </p:spPr>
        <p:txBody>
          <a:bodyPr wrap="none" rtlCol="0">
            <a:spAutoFit/>
          </a:bodyPr>
          <a:lstStyle/>
          <a:p>
            <a:r>
              <a:rPr lang="en-US" dirty="0"/>
              <a:t>Remove poor quality cells with the subset() command.</a:t>
            </a:r>
          </a:p>
          <a:p>
            <a:r>
              <a:rPr lang="en-US" dirty="0"/>
              <a:t>  </a:t>
            </a:r>
            <a:r>
              <a:rPr lang="en-US" sz="1400" i="1" dirty="0"/>
              <a:t>Uses any metadata in Seurat object.</a:t>
            </a:r>
            <a:endParaRPr lang="en-US" i="1" dirty="0"/>
          </a:p>
        </p:txBody>
      </p:sp>
      <p:grpSp>
        <p:nvGrpSpPr>
          <p:cNvPr id="22" name="Group 21">
            <a:extLst>
              <a:ext uri="{FF2B5EF4-FFF2-40B4-BE49-F238E27FC236}">
                <a16:creationId xmlns:a16="http://schemas.microsoft.com/office/drawing/2014/main" id="{BE44FE19-F77D-18F2-60F3-9B53F6132D96}"/>
              </a:ext>
            </a:extLst>
          </p:cNvPr>
          <p:cNvGrpSpPr>
            <a:grpSpLocks noChangeAspect="1"/>
          </p:cNvGrpSpPr>
          <p:nvPr/>
        </p:nvGrpSpPr>
        <p:grpSpPr>
          <a:xfrm>
            <a:off x="2063572" y="2872290"/>
            <a:ext cx="4156988" cy="2583742"/>
            <a:chOff x="8292664" y="2061410"/>
            <a:chExt cx="3398368" cy="2112228"/>
          </a:xfrm>
        </p:grpSpPr>
        <p:pic>
          <p:nvPicPr>
            <p:cNvPr id="9" name="Picture 8">
              <a:extLst>
                <a:ext uri="{FF2B5EF4-FFF2-40B4-BE49-F238E27FC236}">
                  <a16:creationId xmlns:a16="http://schemas.microsoft.com/office/drawing/2014/main" id="{918F974D-53FF-F5BB-5D92-95C0E5016CEE}"/>
                </a:ext>
              </a:extLst>
            </p:cNvPr>
            <p:cNvPicPr>
              <a:picLocks noChangeAspect="1"/>
            </p:cNvPicPr>
            <p:nvPr/>
          </p:nvPicPr>
          <p:blipFill rotWithShape="1">
            <a:blip r:embed="rId3">
              <a:clrChange>
                <a:clrFrom>
                  <a:srgbClr val="FFFFFF"/>
                </a:clrFrom>
                <a:clrTo>
                  <a:srgbClr val="FFFFFF">
                    <a:alpha val="0"/>
                  </a:srgbClr>
                </a:clrTo>
              </a:clrChange>
            </a:blip>
            <a:srcRect b="19779"/>
            <a:stretch/>
          </p:blipFill>
          <p:spPr>
            <a:xfrm>
              <a:off x="8292664" y="2061410"/>
              <a:ext cx="3398368" cy="2112228"/>
            </a:xfrm>
            <a:prstGeom prst="rect">
              <a:avLst/>
            </a:prstGeom>
          </p:spPr>
        </p:pic>
        <p:sp>
          <p:nvSpPr>
            <p:cNvPr id="14" name="Rectangle 13">
              <a:extLst>
                <a:ext uri="{FF2B5EF4-FFF2-40B4-BE49-F238E27FC236}">
                  <a16:creationId xmlns:a16="http://schemas.microsoft.com/office/drawing/2014/main" id="{0A07CCE9-8C45-CDB5-96B1-9354A2BD9AD8}"/>
                </a:ext>
              </a:extLst>
            </p:cNvPr>
            <p:cNvSpPr/>
            <p:nvPr/>
          </p:nvSpPr>
          <p:spPr>
            <a:xfrm>
              <a:off x="8647893" y="2319143"/>
              <a:ext cx="753281" cy="554454"/>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9132B20-AD05-DFB2-CDD0-7B6373DE77AB}"/>
                </a:ext>
              </a:extLst>
            </p:cNvPr>
            <p:cNvSpPr/>
            <p:nvPr/>
          </p:nvSpPr>
          <p:spPr>
            <a:xfrm>
              <a:off x="8639892" y="4025955"/>
              <a:ext cx="753281" cy="97024"/>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E185F14-5B07-B8AC-B830-B2560B596633}"/>
                </a:ext>
              </a:extLst>
            </p:cNvPr>
            <p:cNvSpPr/>
            <p:nvPr/>
          </p:nvSpPr>
          <p:spPr>
            <a:xfrm>
              <a:off x="10834833" y="2319143"/>
              <a:ext cx="753281" cy="1364017"/>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9AFDA06-249F-DE82-FC92-0BCDFD594EF3}"/>
                </a:ext>
              </a:extLst>
            </p:cNvPr>
            <p:cNvSpPr/>
            <p:nvPr/>
          </p:nvSpPr>
          <p:spPr>
            <a:xfrm>
              <a:off x="9813753" y="4045743"/>
              <a:ext cx="753281" cy="60040"/>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6" name="Picture 45">
            <a:extLst>
              <a:ext uri="{FF2B5EF4-FFF2-40B4-BE49-F238E27FC236}">
                <a16:creationId xmlns:a16="http://schemas.microsoft.com/office/drawing/2014/main" id="{6D07F135-FF31-B7B6-888D-6D71B893A04A}"/>
              </a:ext>
            </a:extLst>
          </p:cNvPr>
          <p:cNvPicPr>
            <a:picLocks noChangeAspect="1"/>
          </p:cNvPicPr>
          <p:nvPr/>
        </p:nvPicPr>
        <p:blipFill rotWithShape="1">
          <a:blip r:embed="rId4">
            <a:clrChange>
              <a:clrFrom>
                <a:srgbClr val="FFFFFF"/>
              </a:clrFrom>
              <a:clrTo>
                <a:srgbClr val="FFFFFF">
                  <a:alpha val="0"/>
                </a:srgbClr>
              </a:clrTo>
            </a:clrChange>
          </a:blip>
          <a:srcRect r="5030"/>
          <a:stretch/>
        </p:blipFill>
        <p:spPr>
          <a:xfrm>
            <a:off x="7663395" y="3931176"/>
            <a:ext cx="3474093" cy="2038635"/>
          </a:xfrm>
          <a:prstGeom prst="rect">
            <a:avLst/>
          </a:prstGeom>
          <a:ln>
            <a:solidFill>
              <a:schemeClr val="bg1">
                <a:lumMod val="85000"/>
              </a:schemeClr>
            </a:solidFill>
          </a:ln>
        </p:spPr>
      </p:pic>
      <p:sp>
        <p:nvSpPr>
          <p:cNvPr id="55" name="Rectangle 54">
            <a:extLst>
              <a:ext uri="{FF2B5EF4-FFF2-40B4-BE49-F238E27FC236}">
                <a16:creationId xmlns:a16="http://schemas.microsoft.com/office/drawing/2014/main" id="{CEE738D1-298E-8FAA-5FDD-D58A7B1F5A09}"/>
              </a:ext>
            </a:extLst>
          </p:cNvPr>
          <p:cNvSpPr/>
          <p:nvPr/>
        </p:nvSpPr>
        <p:spPr>
          <a:xfrm>
            <a:off x="7656197" y="5051426"/>
            <a:ext cx="3483769" cy="2190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ACADCA5E-89AC-0A20-9B88-6D421F26A0CD}"/>
              </a:ext>
            </a:extLst>
          </p:cNvPr>
          <p:cNvPicPr>
            <a:picLocks noChangeAspect="1"/>
          </p:cNvPicPr>
          <p:nvPr/>
        </p:nvPicPr>
        <p:blipFill>
          <a:blip r:embed="rId5"/>
          <a:stretch>
            <a:fillRect/>
          </a:stretch>
        </p:blipFill>
        <p:spPr>
          <a:xfrm>
            <a:off x="2107552" y="1436365"/>
            <a:ext cx="5353797" cy="1257475"/>
          </a:xfrm>
          <a:prstGeom prst="rect">
            <a:avLst/>
          </a:prstGeom>
        </p:spPr>
      </p:pic>
      <p:sp>
        <p:nvSpPr>
          <p:cNvPr id="59" name="TextBox 58">
            <a:extLst>
              <a:ext uri="{FF2B5EF4-FFF2-40B4-BE49-F238E27FC236}">
                <a16:creationId xmlns:a16="http://schemas.microsoft.com/office/drawing/2014/main" id="{49D894B5-FEBE-64FE-9F65-18057580F9EC}"/>
              </a:ext>
            </a:extLst>
          </p:cNvPr>
          <p:cNvSpPr txBox="1"/>
          <p:nvPr/>
        </p:nvSpPr>
        <p:spPr>
          <a:xfrm>
            <a:off x="7761804" y="3482649"/>
            <a:ext cx="1673608"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[["RNA"]]@cells</a:t>
            </a:r>
          </a:p>
          <a:p>
            <a:r>
              <a:rPr lang="en-US" sz="1100" dirty="0" err="1">
                <a:solidFill>
                  <a:srgbClr val="4472C4"/>
                </a:solidFill>
              </a:rPr>
              <a:t>srat@assays$RNA@cells</a:t>
            </a:r>
            <a:endParaRPr lang="en-US" sz="1100" dirty="0">
              <a:solidFill>
                <a:srgbClr val="4472C4"/>
              </a:solidFill>
            </a:endParaRPr>
          </a:p>
        </p:txBody>
      </p:sp>
      <p:sp>
        <p:nvSpPr>
          <p:cNvPr id="60" name="TextBox 59">
            <a:extLst>
              <a:ext uri="{FF2B5EF4-FFF2-40B4-BE49-F238E27FC236}">
                <a16:creationId xmlns:a16="http://schemas.microsoft.com/office/drawing/2014/main" id="{910E607D-0878-A165-32D1-A2A5D0C23931}"/>
              </a:ext>
            </a:extLst>
          </p:cNvPr>
          <p:cNvSpPr txBox="1"/>
          <p:nvPr/>
        </p:nvSpPr>
        <p:spPr>
          <a:xfrm>
            <a:off x="7656197" y="3275386"/>
            <a:ext cx="1012521" cy="338554"/>
          </a:xfrm>
          <a:prstGeom prst="rect">
            <a:avLst/>
          </a:prstGeom>
          <a:noFill/>
        </p:spPr>
        <p:txBody>
          <a:bodyPr wrap="none" rtlCol="0">
            <a:spAutoFit/>
          </a:bodyPr>
          <a:lstStyle/>
          <a:p>
            <a:r>
              <a:rPr lang="en-US" sz="1600" b="1" dirty="0"/>
              <a:t>Accessors</a:t>
            </a:r>
          </a:p>
        </p:txBody>
      </p:sp>
      <p:sp>
        <p:nvSpPr>
          <p:cNvPr id="1311" name="Rectangle 1310">
            <a:extLst>
              <a:ext uri="{FF2B5EF4-FFF2-40B4-BE49-F238E27FC236}">
                <a16:creationId xmlns:a16="http://schemas.microsoft.com/office/drawing/2014/main" id="{105B82B3-0B0D-0FC1-9CF3-F0BA7A5CD2FE}"/>
              </a:ext>
            </a:extLst>
          </p:cNvPr>
          <p:cNvSpPr/>
          <p:nvPr/>
        </p:nvSpPr>
        <p:spPr>
          <a:xfrm>
            <a:off x="1" y="2205872"/>
            <a:ext cx="1786116" cy="465212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28284"/>
            <a:ext cx="1775465" cy="118166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174364E-FFF4-50A1-336D-83F91C8636C4}"/>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BF938D21-0588-FFA0-CD42-1CFB1C49F98B}"/>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
        <p:nvSpPr>
          <p:cNvPr id="41" name="TextBox 40">
            <a:extLst>
              <a:ext uri="{FF2B5EF4-FFF2-40B4-BE49-F238E27FC236}">
                <a16:creationId xmlns:a16="http://schemas.microsoft.com/office/drawing/2014/main" id="{45D3A72C-D907-4755-B6F8-44A6E59AF163}"/>
              </a:ext>
            </a:extLst>
          </p:cNvPr>
          <p:cNvSpPr txBox="1"/>
          <p:nvPr/>
        </p:nvSpPr>
        <p:spPr>
          <a:xfrm>
            <a:off x="6220560" y="2285428"/>
            <a:ext cx="6026073" cy="738664"/>
          </a:xfrm>
          <a:prstGeom prst="rect">
            <a:avLst/>
          </a:prstGeom>
          <a:noFill/>
        </p:spPr>
        <p:txBody>
          <a:bodyPr wrap="square" rtlCol="0">
            <a:spAutoFit/>
          </a:bodyPr>
          <a:lstStyle/>
          <a:p>
            <a:r>
              <a:rPr lang="en-US" sz="1400" b="1" dirty="0" err="1"/>
              <a:t>nFeature_RNA</a:t>
            </a:r>
            <a:r>
              <a:rPr lang="en-US" sz="1400" dirty="0"/>
              <a:t>: total genes detected in each cell (low suggest dying cell). </a:t>
            </a:r>
          </a:p>
          <a:p>
            <a:r>
              <a:rPr lang="en-US" sz="1400" b="1" dirty="0" err="1"/>
              <a:t>nCount_RNA</a:t>
            </a:r>
            <a:r>
              <a:rPr lang="en-US" sz="1400" dirty="0"/>
              <a:t>: total molecules detected in each cell (empty droplets or doublets).</a:t>
            </a:r>
          </a:p>
          <a:p>
            <a:r>
              <a:rPr lang="en-US" sz="1400" b="1" dirty="0"/>
              <a:t>Percent.mt</a:t>
            </a:r>
            <a:r>
              <a:rPr lang="en-US" sz="1400" dirty="0"/>
              <a:t>: fraction of mitochondrial genes (</a:t>
            </a:r>
            <a:r>
              <a:rPr lang="en-US" sz="1400" dirty="0" err="1"/>
              <a:t>celullar</a:t>
            </a:r>
            <a:r>
              <a:rPr lang="en-US" sz="1400" dirty="0"/>
              <a:t> health).</a:t>
            </a:r>
          </a:p>
        </p:txBody>
      </p:sp>
      <p:sp>
        <p:nvSpPr>
          <p:cNvPr id="7" name="TextBox 6">
            <a:extLst>
              <a:ext uri="{FF2B5EF4-FFF2-40B4-BE49-F238E27FC236}">
                <a16:creationId xmlns:a16="http://schemas.microsoft.com/office/drawing/2014/main" id="{BEF9AB97-6089-C970-89EF-77DDE194CF17}"/>
              </a:ext>
            </a:extLst>
          </p:cNvPr>
          <p:cNvSpPr txBox="1"/>
          <p:nvPr/>
        </p:nvSpPr>
        <p:spPr>
          <a:xfrm>
            <a:off x="7656197" y="1278741"/>
            <a:ext cx="6188696" cy="369332"/>
          </a:xfrm>
          <a:prstGeom prst="rect">
            <a:avLst/>
          </a:prstGeom>
          <a:noFill/>
        </p:spPr>
        <p:txBody>
          <a:bodyPr wrap="square">
            <a:spAutoFit/>
          </a:bodyPr>
          <a:lstStyle/>
          <a:p>
            <a:r>
              <a:rPr lang="en-US" b="0" i="0" dirty="0">
                <a:solidFill>
                  <a:srgbClr val="333333"/>
                </a:solidFill>
                <a:effectLst/>
                <a:latin typeface="Arial" panose="020B0604020202020204" pitchFamily="34" charset="0"/>
              </a:rPr>
              <a:t>doublets/dead cells/empty droplets</a:t>
            </a:r>
            <a:endParaRPr lang="en-US" dirty="0"/>
          </a:p>
        </p:txBody>
      </p:sp>
      <p:pic>
        <p:nvPicPr>
          <p:cNvPr id="5" name="Picture 4">
            <a:extLst>
              <a:ext uri="{FF2B5EF4-FFF2-40B4-BE49-F238E27FC236}">
                <a16:creationId xmlns:a16="http://schemas.microsoft.com/office/drawing/2014/main" id="{F25FD184-B063-EBAB-52C0-6FEEDD6DA2E1}"/>
              </a:ext>
            </a:extLst>
          </p:cNvPr>
          <p:cNvPicPr>
            <a:picLocks noChangeAspect="1"/>
          </p:cNvPicPr>
          <p:nvPr/>
        </p:nvPicPr>
        <p:blipFill rotWithShape="1">
          <a:blip r:embed="rId6"/>
          <a:srcRect r="9874"/>
          <a:stretch/>
        </p:blipFill>
        <p:spPr>
          <a:xfrm>
            <a:off x="2055976" y="5779064"/>
            <a:ext cx="4773144" cy="941344"/>
          </a:xfrm>
          <a:prstGeom prst="rect">
            <a:avLst/>
          </a:prstGeom>
        </p:spPr>
      </p:pic>
    </p:spTree>
    <p:extLst>
      <p:ext uri="{BB962C8B-B14F-4D97-AF65-F5344CB8AC3E}">
        <p14:creationId xmlns:p14="http://schemas.microsoft.com/office/powerpoint/2010/main" val="36355921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M3_Seurat_Processing</Template>
  <TotalTime>4228</TotalTime>
  <Words>1881</Words>
  <Application>Microsoft Office PowerPoint</Application>
  <PresentationFormat>Widescreen</PresentationFormat>
  <Paragraphs>428</Paragraphs>
  <Slides>30</Slides>
  <Notes>19</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38" baseType="lpstr">
      <vt:lpstr>Arial</vt:lpstr>
      <vt:lpstr>Calibri</vt:lpstr>
      <vt:lpstr>Calibri Light</vt:lpstr>
      <vt:lpstr>Lato</vt:lpstr>
      <vt:lpstr>Open Sans</vt:lpstr>
      <vt:lpstr>source-serif-pro</vt:lpstr>
      <vt:lpstr>Office Theme</vt:lpstr>
      <vt:lpstr>Worksheet</vt:lpstr>
      <vt:lpstr>Module 3: Processing scRNA-Seq with Seurat</vt:lpstr>
      <vt:lpstr>Processing Pipeline Overview</vt:lpstr>
      <vt:lpstr>Why so much Dimension Reduction?</vt:lpstr>
      <vt:lpstr>Note: Integration and Changes Seurat V5 Pipeline</vt:lpstr>
      <vt:lpstr>Seurat v5 S4 Class Object</vt:lpstr>
      <vt:lpstr>Load example srat object to see object structure.</vt:lpstr>
      <vt:lpstr>Count Matrix Importation</vt:lpstr>
      <vt:lpstr>Count Matrix Importation</vt:lpstr>
      <vt:lpstr>Count Matrix Importation</vt:lpstr>
      <vt:lpstr>Visualizing Data Import Thresholds</vt:lpstr>
      <vt:lpstr>Good luck!</vt:lpstr>
      <vt:lpstr>Count Data Normalization</vt:lpstr>
      <vt:lpstr>Count Data Normalization: Variable Features</vt:lpstr>
      <vt:lpstr>Visualize Highly Variable Features</vt:lpstr>
      <vt:lpstr>Count Matrix Importation</vt:lpstr>
      <vt:lpstr>Count Matrix Importation</vt:lpstr>
      <vt:lpstr>PCA Dim Loadings</vt:lpstr>
      <vt:lpstr>Linear Dimension Reduction</vt:lpstr>
      <vt:lpstr>Integrating Datasets</vt:lpstr>
      <vt:lpstr>Identifying Neighboring Cells</vt:lpstr>
      <vt:lpstr>Use Neighbor Graphs to Identify Clusters</vt:lpstr>
      <vt:lpstr>Nonlinear Dimension Reduction</vt:lpstr>
      <vt:lpstr>…But what is truth?</vt:lpstr>
      <vt:lpstr>…But what is truth?</vt:lpstr>
      <vt:lpstr>Limitation of Interpreting UMAP Clusters</vt:lpstr>
      <vt:lpstr>Why use not use tSNE?</vt:lpstr>
      <vt:lpstr>Other Features of Seurat</vt:lpstr>
      <vt:lpstr>scRNA-Seq pipelines are consistent across technologies &amp; packages</vt:lpstr>
      <vt:lpstr>Research Outputs from scRNA-Seq</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Bruce Corliss</dc:creator>
  <cp:lastModifiedBy>Bruce Corliss</cp:lastModifiedBy>
  <cp:revision>439</cp:revision>
  <dcterms:created xsi:type="dcterms:W3CDTF">2024-01-01T16:06:19Z</dcterms:created>
  <dcterms:modified xsi:type="dcterms:W3CDTF">2024-04-05T19:02:49Z</dcterms:modified>
</cp:coreProperties>
</file>